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961" r:id="rId2"/>
    <p:sldId id="883" r:id="rId3"/>
    <p:sldId id="903" r:id="rId4"/>
    <p:sldId id="902" r:id="rId5"/>
    <p:sldId id="963" r:id="rId6"/>
    <p:sldId id="885" r:id="rId7"/>
    <p:sldId id="275" r:id="rId8"/>
    <p:sldId id="274" r:id="rId9"/>
    <p:sldId id="302" r:id="rId10"/>
    <p:sldId id="879" r:id="rId11"/>
    <p:sldId id="886" r:id="rId12"/>
    <p:sldId id="888" r:id="rId13"/>
    <p:sldId id="881" r:id="rId14"/>
    <p:sldId id="965" r:id="rId15"/>
    <p:sldId id="891" r:id="rId16"/>
    <p:sldId id="877" r:id="rId17"/>
    <p:sldId id="897" r:id="rId18"/>
    <p:sldId id="876" r:id="rId19"/>
    <p:sldId id="898" r:id="rId20"/>
    <p:sldId id="303" r:id="rId21"/>
    <p:sldId id="962" r:id="rId22"/>
    <p:sldId id="899" r:id="rId23"/>
    <p:sldId id="964" r:id="rId24"/>
    <p:sldId id="966" r:id="rId25"/>
    <p:sldId id="895" r:id="rId26"/>
    <p:sldId id="893" r:id="rId27"/>
    <p:sldId id="892" r:id="rId28"/>
    <p:sldId id="896" r:id="rId29"/>
    <p:sldId id="269" r:id="rId30"/>
    <p:sldId id="967" r:id="rId31"/>
    <p:sldId id="968" r:id="rId32"/>
    <p:sldId id="969" r:id="rId33"/>
    <p:sldId id="970" r:id="rId3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FFFF"/>
    <a:srgbClr val="1B3791"/>
    <a:srgbClr val="FF3399"/>
    <a:srgbClr val="BC6916"/>
    <a:srgbClr val="D8791A"/>
    <a:srgbClr val="000099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5736" autoAdjust="0"/>
  </p:normalViewPr>
  <p:slideViewPr>
    <p:cSldViewPr>
      <p:cViewPr varScale="1">
        <p:scale>
          <a:sx n="109" d="100"/>
          <a:sy n="109" d="100"/>
        </p:scale>
        <p:origin x="7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1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very crowded table?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6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7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2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nds.iaea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R.CapoteNoy@iae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55245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e-mail: </a:t>
            </a:r>
            <a:r>
              <a:rPr lang="en-US" b="1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R.CapoteNoy@iaea.org</a:t>
            </a:r>
            <a:endParaRPr lang="en-US" b="1" u="sng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 Web:    </a:t>
            </a:r>
            <a:r>
              <a:rPr lang="en-US" b="1" u="sng" dirty="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http://www-nds.iaea.org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1C175D44-DA0E-4BF1-A434-7F239BBE9E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324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INDEN CM on structural materials (virtual)</a:t>
            </a:r>
          </a:p>
          <a:p>
            <a:pPr>
              <a:defRPr/>
            </a:pPr>
            <a:r>
              <a:rPr lang="fr-FR" dirty="0">
                <a:solidFill>
                  <a:srgbClr val="0000FF"/>
                </a:solidFill>
              </a:rPr>
              <a:t>13-16 </a:t>
            </a:r>
            <a:r>
              <a:rPr lang="fr-FR" dirty="0" err="1">
                <a:solidFill>
                  <a:srgbClr val="0000FF"/>
                </a:solidFill>
              </a:rPr>
              <a:t>December</a:t>
            </a:r>
            <a:r>
              <a:rPr lang="fr-FR" dirty="0">
                <a:solidFill>
                  <a:srgbClr val="0000FF"/>
                </a:solidFill>
              </a:rPr>
              <a:t> 2020, Vienna, IAEA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hyperlink" Target="https://www-nds.iaea.org/INDEN" TargetMode="External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4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nds.iaea.org/INDEN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ds.iaea.org/publications/indc/indc-nds-0810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nds.iaea.org/publications/indc/indc-nds-0810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6DEF5-945A-42AF-9E70-7FBDDE5B0C78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295400"/>
            <a:ext cx="8610600" cy="1338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GB" sz="2400" dirty="0">
                <a:solidFill>
                  <a:schemeClr val="bg1"/>
                </a:solidFill>
              </a:rPr>
              <a:t>R. Capote (IAEA) and A. Trkov (JSI)</a:t>
            </a:r>
            <a:endParaRPr lang="en-GB" sz="2400" u="sng" dirty="0">
              <a:solidFill>
                <a:schemeClr val="bg1"/>
              </a:solidFill>
            </a:endParaRPr>
          </a:p>
          <a:p>
            <a:pPr algn="ctr" hangingPunct="1">
              <a:lnSpc>
                <a:spcPct val="90000"/>
              </a:lnSpc>
            </a:pPr>
            <a:r>
              <a:rPr lang="en-GB" sz="2400" u="sng" dirty="0">
                <a:solidFill>
                  <a:schemeClr val="bg1"/>
                </a:solidFill>
              </a:rPr>
              <a:t>On behalf of the INDEN collaboration</a:t>
            </a:r>
          </a:p>
          <a:p>
            <a:pPr algn="ctr" hangingPunct="1">
              <a:lnSpc>
                <a:spcPct val="90000"/>
              </a:lnSpc>
            </a:pPr>
            <a:r>
              <a:rPr lang="en-GB" sz="2400" u="sng" dirty="0">
                <a:solidFill>
                  <a:schemeClr val="bg1"/>
                </a:solidFill>
                <a:hlinkClick r:id="rId3"/>
              </a:rPr>
              <a:t>https://www-nds.iaea.org/INDEN</a:t>
            </a:r>
            <a:r>
              <a:rPr lang="en-GB" sz="2400" u="sng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                       </a:t>
            </a:r>
          </a:p>
          <a:p>
            <a:pPr algn="ctr" hangingPunct="1">
              <a:lnSpc>
                <a:spcPct val="90000"/>
              </a:lnSpc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lanl-logo-white.ai">
            <a:extLst>
              <a:ext uri="{FF2B5EF4-FFF2-40B4-BE49-F238E27FC236}">
                <a16:creationId xmlns:a16="http://schemas.microsoft.com/office/drawing/2014/main" id="{49EE3AA5-4CD9-4566-B144-FE9FCEBFE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76200" y="2668800"/>
            <a:ext cx="1476000" cy="6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3AC4C-5BF1-4E83-AA39-DACCD182C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4101"/>
            <a:ext cx="1219200" cy="293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759ECA-3DDC-41A6-B56F-80A28DC0E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760205"/>
            <a:ext cx="1391721" cy="758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317D6-A856-4C13-A86F-F8B9BE59D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2743200"/>
            <a:ext cx="1010721" cy="753163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772395A-26BE-406E-AE14-851E6AA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1219607" cy="6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51D1A-F91B-4773-844F-FD6ADCFDD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450" y="3581400"/>
            <a:ext cx="2114550" cy="504825"/>
          </a:xfrm>
          <a:prstGeom prst="rect">
            <a:avLst/>
          </a:prstGeom>
        </p:spPr>
      </p:pic>
      <p:pic>
        <p:nvPicPr>
          <p:cNvPr id="12" name="Picture 13" descr="http://swgk.impcas.ac.cn/images/Web/Account_header.png">
            <a:extLst>
              <a:ext uri="{FF2B5EF4-FFF2-40B4-BE49-F238E27FC236}">
                <a16:creationId xmlns:a16="http://schemas.microsoft.com/office/drawing/2014/main" id="{17A0023B-F2F9-40B6-BC4B-67D86D80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9688" r="15726" b="9183"/>
          <a:stretch>
            <a:fillRect/>
          </a:stretch>
        </p:blipFill>
        <p:spPr bwMode="auto">
          <a:xfrm>
            <a:off x="2109214" y="5569558"/>
            <a:ext cx="2602141" cy="48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02" descr="logoJIENRRussian">
            <a:extLst>
              <a:ext uri="{FF2B5EF4-FFF2-40B4-BE49-F238E27FC236}">
                <a16:creationId xmlns:a16="http://schemas.microsoft.com/office/drawing/2014/main" id="{0E8F4D6E-7202-4F4E-90EB-B95FBE11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40" y="5529862"/>
            <a:ext cx="814860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05" descr="marca_mini">
            <a:extLst>
              <a:ext uri="{FF2B5EF4-FFF2-40B4-BE49-F238E27FC236}">
                <a16:creationId xmlns:a16="http://schemas.microsoft.com/office/drawing/2014/main" id="{F60A5EFD-E36D-4030-AF58-49D84BC0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14" y="2819400"/>
            <a:ext cx="723686" cy="6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87" descr="C:\documentos\Articulos\ND2013\QUESADA\TTsymbol2.jpg">
            <a:extLst>
              <a:ext uri="{FF2B5EF4-FFF2-40B4-BE49-F238E27FC236}">
                <a16:creationId xmlns:a16="http://schemas.microsoft.com/office/drawing/2014/main" id="{ACCF2E4D-AD94-40AD-BCF8-DEDDFFC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9" y="4915218"/>
            <a:ext cx="2179731" cy="5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C51F96-7619-4FB0-91DF-1D24037A04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5182" y="4162425"/>
            <a:ext cx="1687618" cy="638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F35F6-D18A-43AE-A597-2ABC814093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" y="4891087"/>
            <a:ext cx="1695450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24808-861E-4B91-AA18-D793D57287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1462" y="3629337"/>
            <a:ext cx="2166938" cy="409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DD1D0C-CDCC-4564-AAD4-3410D872B4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00" y="5576248"/>
            <a:ext cx="2015395" cy="474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5F519-6034-4C1D-A445-48BBB02227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52600" y="2828926"/>
            <a:ext cx="1295400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CEBABB-7AA8-4B8B-B6F2-03EE684BF5A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09800" y="4177244"/>
            <a:ext cx="3200400" cy="623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C52E06-87F9-4982-85F7-30D647BCD0B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72209" y="2789278"/>
            <a:ext cx="1137532" cy="7295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1A8905-4FBA-4905-8B57-46CFF04978A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4800" y="3724574"/>
            <a:ext cx="1017246" cy="5132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BE43A5-4486-435D-A73F-0773A3912B3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39000" y="4129709"/>
            <a:ext cx="1879677" cy="9329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C201D-D546-40EB-A053-2187FC7F1E5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71090" y="3666607"/>
            <a:ext cx="2215110" cy="448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992D0-2F37-4DCD-B726-022022EA7FE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63544" y="4922178"/>
            <a:ext cx="2008656" cy="527189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7FEEE31-6A1A-46EB-B04B-E8C62239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9" y="5181600"/>
            <a:ext cx="780141" cy="7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rum vÃ½zkumu ÅeÅ¾">
            <a:extLst>
              <a:ext uri="{FF2B5EF4-FFF2-40B4-BE49-F238E27FC236}">
                <a16:creationId xmlns:a16="http://schemas.microsoft.com/office/drawing/2014/main" id="{DDD2268D-0C18-4C72-BDA0-50527511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16807"/>
            <a:ext cx="2743200" cy="5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Bucharest">
            <a:extLst>
              <a:ext uri="{FF2B5EF4-FFF2-40B4-BE49-F238E27FC236}">
                <a16:creationId xmlns:a16="http://schemas.microsoft.com/office/drawing/2014/main" id="{56619787-08D0-4A34-8620-2F770DAE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" y="6257915"/>
            <a:ext cx="1926100" cy="4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B16FA826-2B39-4F29-A0F6-687E5DFB3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29069" r="11397" b="33721"/>
          <a:stretch/>
        </p:blipFill>
        <p:spPr bwMode="auto">
          <a:xfrm>
            <a:off x="3425994" y="6215629"/>
            <a:ext cx="1374606" cy="5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1FE27-9B51-41E3-AD11-0B33034D884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05600" y="6261802"/>
            <a:ext cx="2343150" cy="412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DFFF4-E7DC-4C8E-8D3F-C6921AA7F30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814" y="4310743"/>
            <a:ext cx="2057400" cy="489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0184F1-76EF-4311-B2FC-023E62B0413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800600" y="5531351"/>
            <a:ext cx="1323975" cy="552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9D4F8D-4012-471F-BD97-94D6238BC01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126482" y="5181600"/>
            <a:ext cx="1103118" cy="765694"/>
          </a:xfrm>
          <a:prstGeom prst="rect">
            <a:avLst/>
          </a:prstGeom>
        </p:spPr>
      </p:pic>
      <p:sp>
        <p:nvSpPr>
          <p:cNvPr id="8" name="AutoShape 2" descr="NRG Logo mark">
            <a:extLst>
              <a:ext uri="{FF2B5EF4-FFF2-40B4-BE49-F238E27FC236}">
                <a16:creationId xmlns:a16="http://schemas.microsoft.com/office/drawing/2014/main" id="{9E4B1277-3329-410C-8670-62AC29175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3381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4" descr="NRG Logo">
            <a:extLst>
              <a:ext uri="{FF2B5EF4-FFF2-40B4-BE49-F238E27FC236}">
                <a16:creationId xmlns:a16="http://schemas.microsoft.com/office/drawing/2014/main" id="{65AD22A4-BFDA-4515-AC84-97B43AF25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905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6" descr="NRG Logo">
            <a:extLst>
              <a:ext uri="{FF2B5EF4-FFF2-40B4-BE49-F238E27FC236}">
                <a16:creationId xmlns:a16="http://schemas.microsoft.com/office/drawing/2014/main" id="{F5F0CCF2-6189-4536-AFCE-79268980AC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88" name="Picture 114687">
            <a:extLst>
              <a:ext uri="{FF2B5EF4-FFF2-40B4-BE49-F238E27FC236}">
                <a16:creationId xmlns:a16="http://schemas.microsoft.com/office/drawing/2014/main" id="{EA241748-F327-4639-932A-4C74BB1C8DD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324600" y="4903825"/>
            <a:ext cx="706303" cy="536110"/>
          </a:xfrm>
          <a:prstGeom prst="rect">
            <a:avLst/>
          </a:prstGeom>
        </p:spPr>
      </p:pic>
      <p:sp>
        <p:nvSpPr>
          <p:cNvPr id="114691" name="AutoShape 10" descr="University of Wisconsin-Madison">
            <a:extLst>
              <a:ext uri="{FF2B5EF4-FFF2-40B4-BE49-F238E27FC236}">
                <a16:creationId xmlns:a16="http://schemas.microsoft.com/office/drawing/2014/main" id="{8E9CCC06-7A71-427B-BA3E-298A12618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94" name="Picture 114693">
            <a:extLst>
              <a:ext uri="{FF2B5EF4-FFF2-40B4-BE49-F238E27FC236}">
                <a16:creationId xmlns:a16="http://schemas.microsoft.com/office/drawing/2014/main" id="{7C184EE4-B9CB-4108-8FCD-00E3D6BFE97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057775" y="6206270"/>
            <a:ext cx="1295025" cy="519325"/>
          </a:xfrm>
          <a:prstGeom prst="rect">
            <a:avLst/>
          </a:prstGeom>
        </p:spPr>
      </p:pic>
      <p:sp>
        <p:nvSpPr>
          <p:cNvPr id="42" name="Rectangle 2">
            <a:extLst>
              <a:ext uri="{FF2B5EF4-FFF2-40B4-BE49-F238E27FC236}">
                <a16:creationId xmlns:a16="http://schemas.microsoft.com/office/drawing/2014/main" id="{58D8D654-EB4E-4940-A56D-E5068D7EBAC9}"/>
              </a:ext>
            </a:extLst>
          </p:cNvPr>
          <p:cNvSpPr txBox="1">
            <a:spLocks noChangeArrowheads="1"/>
          </p:cNvSpPr>
          <p:nvPr/>
        </p:nvSpPr>
        <p:spPr>
          <a:xfrm>
            <a:off x="-140903" y="-76200"/>
            <a:ext cx="9425805" cy="133397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b="1" kern="0" dirty="0"/>
              <a:t>INDEN evaluation of Fe isotopes &amp;</a:t>
            </a:r>
          </a:p>
          <a:p>
            <a:pPr algn="ctr"/>
            <a:r>
              <a:rPr lang="en-GB" b="1" kern="0" dirty="0"/>
              <a:t>the </a:t>
            </a:r>
            <a:r>
              <a:rPr lang="en-GB" b="1" kern="0" baseline="30000" dirty="0"/>
              <a:t>55</a:t>
            </a:r>
            <a:r>
              <a:rPr lang="en-GB" b="1" kern="0" dirty="0"/>
              <a:t>Mn update</a:t>
            </a:r>
            <a:r>
              <a:rPr lang="en-US" kern="0" dirty="0"/>
              <a:t> of thermal (n,</a:t>
            </a:r>
            <a:r>
              <a:rPr lang="el-GR" dirty="0"/>
              <a:t>γ</a:t>
            </a:r>
            <a:r>
              <a:rPr lang="en-US" kern="0" dirty="0"/>
              <a:t>) gammas</a:t>
            </a:r>
            <a:endParaRPr lang="en-US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8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302069" cy="6172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7" y="838200"/>
            <a:ext cx="4614863" cy="4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76200"/>
            <a:ext cx="3804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aseline="30000" dirty="0">
                <a:solidFill>
                  <a:srgbClr val="0000FF"/>
                </a:solidFill>
              </a:rPr>
              <a:t>56</a:t>
            </a:r>
            <a:r>
              <a:rPr lang="en-GB" sz="4400" dirty="0">
                <a:solidFill>
                  <a:srgbClr val="0000FF"/>
                </a:solidFill>
              </a:rPr>
              <a:t>Fe evaluation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261" y="5181600"/>
            <a:ext cx="47467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New measurements </a:t>
            </a:r>
            <a:r>
              <a:rPr lang="en-GB" sz="2800" baseline="30000" dirty="0"/>
              <a:t>56</a:t>
            </a:r>
            <a:r>
              <a:rPr lang="en-GB" sz="2800" dirty="0"/>
              <a:t>Fe(</a:t>
            </a:r>
            <a:r>
              <a:rPr lang="en-GB" sz="2800" dirty="0" err="1"/>
              <a:t>n,el</a:t>
            </a:r>
            <a:r>
              <a:rPr lang="en-GB" sz="2800" dirty="0"/>
              <a:t>) </a:t>
            </a:r>
          </a:p>
          <a:p>
            <a:r>
              <a:rPr lang="en-GB" sz="2800" dirty="0"/>
              <a:t>E. </a:t>
            </a:r>
            <a:r>
              <a:rPr lang="en-GB" sz="2800" dirty="0" err="1"/>
              <a:t>Pirovano</a:t>
            </a:r>
            <a:r>
              <a:rPr lang="en-GB" sz="2800" dirty="0"/>
              <a:t> et al, JRC </a:t>
            </a:r>
            <a:r>
              <a:rPr lang="en-GB" sz="2800" dirty="0" err="1"/>
              <a:t>Geel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9956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D38946-29D1-4225-AC1B-AA5858A44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46" y="2256383"/>
            <a:ext cx="4278254" cy="3763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EA0C6A-E762-46E1-BB3A-7D041412974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8000" contrast="55000"/>
          </a:blip>
          <a:stretch>
            <a:fillRect/>
          </a:stretch>
        </p:blipFill>
        <p:spPr>
          <a:xfrm>
            <a:off x="4570268" y="762001"/>
            <a:ext cx="4167857" cy="2461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180EA5-A3F6-4E48-92F4-0A733AEAD86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7000" contrast="75000"/>
          </a:blip>
          <a:stretch>
            <a:fillRect/>
          </a:stretch>
        </p:blipFill>
        <p:spPr>
          <a:xfrm>
            <a:off x="4593715" y="3373316"/>
            <a:ext cx="4093085" cy="263006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6E3E92C-F544-405E-92D8-4A8BBDFF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" y="152400"/>
            <a:ext cx="893661" cy="4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3E744D-355A-4C7B-BDF6-D59405A21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135657"/>
            <a:ext cx="1805782" cy="4739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AFFA48-B6B8-4072-B19B-7C867099C5E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29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Fe 14 MeV – problem</a:t>
            </a:r>
          </a:p>
          <a:p>
            <a:pPr algn="l"/>
            <a:r>
              <a:rPr lang="en-US" kern="0" dirty="0" err="1">
                <a:solidFill>
                  <a:srgbClr val="0000FF"/>
                </a:solidFill>
              </a:rPr>
              <a:t>Indep</a:t>
            </a:r>
            <a:r>
              <a:rPr lang="en-US" kern="0" dirty="0">
                <a:solidFill>
                  <a:srgbClr val="0000FF"/>
                </a:solidFill>
              </a:rPr>
              <a:t>. confirmation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5BE18F-0A7F-48F3-8FEC-89658A8369D5}"/>
              </a:ext>
            </a:extLst>
          </p:cNvPr>
          <p:cNvSpPr txBox="1">
            <a:spLocks/>
          </p:cNvSpPr>
          <p:nvPr/>
        </p:nvSpPr>
        <p:spPr>
          <a:xfrm>
            <a:off x="457200" y="1646783"/>
            <a:ext cx="37338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00FF"/>
                </a:solidFill>
              </a:rPr>
              <a:t>Polyethylene (C</a:t>
            </a:r>
            <a:r>
              <a:rPr lang="en-US" sz="2800" kern="0" baseline="-25000" dirty="0">
                <a:solidFill>
                  <a:srgbClr val="0000FF"/>
                </a:solidFill>
              </a:rPr>
              <a:t>2</a:t>
            </a:r>
            <a:r>
              <a:rPr lang="en-US" sz="2800" kern="0" dirty="0">
                <a:solidFill>
                  <a:srgbClr val="0000FF"/>
                </a:solidFill>
              </a:rPr>
              <a:t>H</a:t>
            </a:r>
            <a:r>
              <a:rPr lang="en-US" sz="2800" kern="0" baseline="-25000" dirty="0">
                <a:solidFill>
                  <a:srgbClr val="0000FF"/>
                </a:solidFill>
              </a:rPr>
              <a:t>4</a:t>
            </a:r>
            <a:r>
              <a:rPr lang="en-US" sz="2800" kern="0" dirty="0">
                <a:solidFill>
                  <a:srgbClr val="0000FF"/>
                </a:solidFill>
              </a:rPr>
              <a:t>)</a:t>
            </a:r>
            <a:r>
              <a:rPr lang="en-US" sz="2800" kern="0" baseline="-25000" dirty="0">
                <a:solidFill>
                  <a:srgbClr val="0000FF"/>
                </a:solidFill>
              </a:rPr>
              <a:t>n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8D15FDE7-9134-4BC9-9969-EE33D57A7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94" y="3822700"/>
            <a:ext cx="173910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az-Cyrl-AZ" sz="2000" b="0" dirty="0"/>
              <a:t>Ф13 </a:t>
            </a:r>
            <a:r>
              <a:rPr lang="en-GB" sz="2000" b="0" dirty="0"/>
              <a:t>cm×6 cm 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B6DFC89F-DF38-4458-899A-BF6DF1D08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94" y="2758440"/>
            <a:ext cx="173910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az-Cyrl-AZ" sz="2000" b="0" dirty="0"/>
              <a:t>Ф13 </a:t>
            </a:r>
            <a:r>
              <a:rPr lang="en-GB" sz="2000" b="0" dirty="0"/>
              <a:t>cm×6 cm 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7D6889F-23B8-4EAA-A68F-7866E4AE6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494" y="5086290"/>
            <a:ext cx="1739106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az-Cyrl-AZ" sz="2000" b="0" dirty="0"/>
              <a:t>Ф13 </a:t>
            </a:r>
            <a:r>
              <a:rPr lang="en-GB" sz="2000" b="0" dirty="0"/>
              <a:t>cm×6 cm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EDBD4D1-3996-47D6-821D-1FE497228541}"/>
              </a:ext>
            </a:extLst>
          </p:cNvPr>
          <p:cNvSpPr txBox="1">
            <a:spLocks/>
          </p:cNvSpPr>
          <p:nvPr/>
        </p:nvSpPr>
        <p:spPr>
          <a:xfrm>
            <a:off x="3581400" y="2286000"/>
            <a:ext cx="37338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00FF"/>
                </a:solidFill>
              </a:rPr>
              <a:t>Fe</a:t>
            </a:r>
            <a:endParaRPr lang="en-US" sz="2800" kern="0" baseline="-25000" dirty="0">
              <a:solidFill>
                <a:srgbClr val="0000FF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7C11D4E-646F-4451-B06E-754E7FC3B09B}"/>
              </a:ext>
            </a:extLst>
          </p:cNvPr>
          <p:cNvSpPr txBox="1">
            <a:spLocks/>
          </p:cNvSpPr>
          <p:nvPr/>
        </p:nvSpPr>
        <p:spPr>
          <a:xfrm>
            <a:off x="3429000" y="4572000"/>
            <a:ext cx="37338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>
                <a:solidFill>
                  <a:srgbClr val="0000FF"/>
                </a:solidFill>
              </a:rPr>
              <a:t>Fe</a:t>
            </a:r>
            <a:endParaRPr lang="en-US" sz="2800" kern="0" baseline="-25000" dirty="0">
              <a:solidFill>
                <a:srgbClr val="0000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22BC2B-24CF-4C05-9A55-9C6E9EC49D65}"/>
              </a:ext>
            </a:extLst>
          </p:cNvPr>
          <p:cNvSpPr/>
          <p:nvPr/>
        </p:nvSpPr>
        <p:spPr>
          <a:xfrm>
            <a:off x="1635094" y="5867400"/>
            <a:ext cx="5603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 dirty="0">
                <a:solidFill>
                  <a:schemeClr val="tx1"/>
                </a:solidFill>
              </a:rPr>
              <a:t>Y. Ding et al, EPJ </a:t>
            </a:r>
            <a:r>
              <a:rPr lang="en-GB" sz="2000" b="0" dirty="0" err="1">
                <a:solidFill>
                  <a:schemeClr val="tx1"/>
                </a:solidFill>
              </a:rPr>
              <a:t>WoC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239</a:t>
            </a:r>
            <a:r>
              <a:rPr lang="en-GB" sz="2000" b="0" dirty="0">
                <a:solidFill>
                  <a:schemeClr val="tx1"/>
                </a:solidFill>
              </a:rPr>
              <a:t> (2020) 18010 (ND2019)</a:t>
            </a:r>
          </a:p>
        </p:txBody>
      </p:sp>
    </p:spTree>
    <p:extLst>
      <p:ext uri="{BB962C8B-B14F-4D97-AF65-F5344CB8AC3E}">
        <p14:creationId xmlns:p14="http://schemas.microsoft.com/office/powerpoint/2010/main" val="375259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7DC6F2-6663-435A-92CB-47A25D3FF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93326"/>
            <a:ext cx="4572000" cy="4794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CF42A-4CEB-4BE8-A6E5-3BA158286567}"/>
              </a:ext>
            </a:extLst>
          </p:cNvPr>
          <p:cNvSpPr txBox="1"/>
          <p:nvPr/>
        </p:nvSpPr>
        <p:spPr>
          <a:xfrm>
            <a:off x="772931" y="849868"/>
            <a:ext cx="7228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B. Jansky et al., CVR, </a:t>
            </a:r>
            <a:r>
              <a:rPr lang="en-US" sz="1800" b="0" dirty="0" err="1"/>
              <a:t>Rez</a:t>
            </a:r>
            <a:r>
              <a:rPr lang="en-US" sz="1800" b="0" dirty="0"/>
              <a:t>, </a:t>
            </a:r>
            <a:r>
              <a:rPr lang="en-US" sz="1800" b="0" dirty="0" err="1"/>
              <a:t>Czechia,EPJ</a:t>
            </a:r>
            <a:r>
              <a:rPr lang="en-US" sz="1800" b="0" dirty="0"/>
              <a:t> </a:t>
            </a:r>
            <a:r>
              <a:rPr lang="en-US" sz="1800" b="0" dirty="0" err="1"/>
              <a:t>WoC</a:t>
            </a:r>
            <a:r>
              <a:rPr lang="en-US" sz="1800" b="0" dirty="0"/>
              <a:t> </a:t>
            </a:r>
            <a:r>
              <a:rPr lang="en-US" sz="1800" dirty="0"/>
              <a:t>239</a:t>
            </a:r>
            <a:r>
              <a:rPr lang="en-US" sz="1800" b="0" dirty="0"/>
              <a:t> (2020) 18005 (ND2019) </a:t>
            </a:r>
            <a:endParaRPr lang="en-GB" sz="18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403E2-AB62-4FF1-BE06-93CD5628F4FA}"/>
              </a:ext>
            </a:extLst>
          </p:cNvPr>
          <p:cNvSpPr txBox="1"/>
          <p:nvPr/>
        </p:nvSpPr>
        <p:spPr>
          <a:xfrm>
            <a:off x="2819400" y="1582102"/>
            <a:ext cx="1600200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099B7-30F6-4652-A161-34F023C92954}"/>
              </a:ext>
            </a:extLst>
          </p:cNvPr>
          <p:cNvSpPr txBox="1"/>
          <p:nvPr/>
        </p:nvSpPr>
        <p:spPr>
          <a:xfrm>
            <a:off x="76200" y="-152400"/>
            <a:ext cx="9277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00FF"/>
                </a:solidFill>
              </a:rPr>
              <a:t>252</a:t>
            </a:r>
            <a:r>
              <a:rPr lang="en-US" dirty="0">
                <a:solidFill>
                  <a:srgbClr val="0000FF"/>
                </a:solidFill>
              </a:rPr>
              <a:t>Cf(sf) neutron leakage: 100 cm sphere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24CA16-AAFA-4099-B316-01752C0B7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184472"/>
            <a:ext cx="4572001" cy="4714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C15A75-F428-4AA8-886E-86C2C4903A84}"/>
              </a:ext>
            </a:extLst>
          </p:cNvPr>
          <p:cNvSpPr txBox="1"/>
          <p:nvPr/>
        </p:nvSpPr>
        <p:spPr>
          <a:xfrm>
            <a:off x="7458808" y="1428214"/>
            <a:ext cx="1608992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291CA-1D7F-4061-88D4-D2590A54DB87}"/>
              </a:ext>
            </a:extLst>
          </p:cNvPr>
          <p:cNvSpPr txBox="1"/>
          <p:nvPr/>
        </p:nvSpPr>
        <p:spPr>
          <a:xfrm>
            <a:off x="2286000" y="5848290"/>
            <a:ext cx="4406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Note that ENDF/B-VIII.0 Fe = CIELO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E23EE-8331-48C8-BE1E-1B9A05A92A36}"/>
              </a:ext>
            </a:extLst>
          </p:cNvPr>
          <p:cNvSpPr txBox="1"/>
          <p:nvPr/>
        </p:nvSpPr>
        <p:spPr>
          <a:xfrm>
            <a:off x="76200" y="5040868"/>
            <a:ext cx="325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H-proportional detector (HPD)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3E632-5BC0-46A5-B168-77935A7EC7C2}"/>
              </a:ext>
            </a:extLst>
          </p:cNvPr>
          <p:cNvSpPr txBox="1"/>
          <p:nvPr/>
        </p:nvSpPr>
        <p:spPr>
          <a:xfrm>
            <a:off x="5715000" y="4964668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stilbene detector 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201ED-97EE-4F15-A7E7-5C5B1BBFA4A3}"/>
              </a:ext>
            </a:extLst>
          </p:cNvPr>
          <p:cNvSpPr txBox="1"/>
          <p:nvPr/>
        </p:nvSpPr>
        <p:spPr>
          <a:xfrm>
            <a:off x="381000" y="4527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 to 30% overestimation of neutron leakage for En~300 keV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7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1A6CFE-9F47-42D6-BD2C-D76F9A8F3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67275"/>
            <a:ext cx="7315200" cy="4438125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0EA028-CB29-45B1-A8CF-71D82187AEF8}"/>
              </a:ext>
            </a:extLst>
          </p:cNvPr>
          <p:cNvSpPr/>
          <p:nvPr/>
        </p:nvSpPr>
        <p:spPr>
          <a:xfrm>
            <a:off x="762000" y="51816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(</a:t>
            </a:r>
            <a:r>
              <a:rPr lang="en-US" sz="2400" b="0" dirty="0" err="1">
                <a:solidFill>
                  <a:srgbClr val="0000FF"/>
                </a:solidFill>
                <a:latin typeface="Arial" charset="0"/>
              </a:rPr>
              <a:t>n,el</a:t>
            </a:r>
            <a:r>
              <a:rPr lang="en-US" sz="2400" b="0" dirty="0">
                <a:solidFill>
                  <a:srgbClr val="0000FF"/>
                </a:solidFill>
                <a:latin typeface="Arial" charset="0"/>
              </a:rPr>
              <a:t>) minima poorly described (27 keV,~300keV, ...)</a:t>
            </a:r>
          </a:p>
          <a:p>
            <a:r>
              <a:rPr lang="en-US" sz="2400" b="0" dirty="0">
                <a:solidFill>
                  <a:srgbClr val="FF0000"/>
                </a:solidFill>
                <a:latin typeface="Arial" charset="0"/>
              </a:rPr>
              <a:t>Sensitive to transmission through thick samples (&gt;5 cm)</a:t>
            </a:r>
            <a:endParaRPr lang="en-GB" sz="2400" b="0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6B34B1-9B14-49A0-B4C9-B0D61A873707}"/>
              </a:ext>
            </a:extLst>
          </p:cNvPr>
          <p:cNvSpPr txBox="1">
            <a:spLocks/>
          </p:cNvSpPr>
          <p:nvPr/>
        </p:nvSpPr>
        <p:spPr>
          <a:xfrm>
            <a:off x="457200" y="-91440"/>
            <a:ext cx="85344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Patching the Fe-56 evaluation: EL (1)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295F87-2BB0-4BB9-B891-F1D1E1323F55}"/>
              </a:ext>
            </a:extLst>
          </p:cNvPr>
          <p:cNvSpPr/>
          <p:nvPr/>
        </p:nvSpPr>
        <p:spPr>
          <a:xfrm>
            <a:off x="4343400" y="845403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charset="0"/>
              </a:rPr>
              <a:t>Adhoc</a:t>
            </a:r>
            <a:r>
              <a:rPr lang="en-US" sz="2400" dirty="0">
                <a:latin typeface="Arial" charset="0"/>
              </a:rPr>
              <a:t> increase, NO fit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3053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225A9A-E43E-4B36-91FB-20B0E658D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 contrast="8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36062"/>
            <a:ext cx="9144000" cy="323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05EB8E-7C8B-465B-8D1A-04819BDBF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69947"/>
            <a:ext cx="9144000" cy="5970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93CF50-E21C-4C74-8B93-CAC077BE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INDEN Fe: Filling the elastic cross-section minima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(relevant for deep penetration problems only)</a:t>
            </a:r>
            <a:br>
              <a:rPr lang="en-US" sz="3200" dirty="0">
                <a:solidFill>
                  <a:srgbClr val="0000FF"/>
                </a:solidFill>
              </a:rPr>
            </a:b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Solution already tested and suggested by M. Diakaki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44856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7DC6F2-6663-435A-92CB-47A25D3FF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9600"/>
            <a:ext cx="4572000" cy="532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CF42A-4CEB-4BE8-A6E5-3BA158286567}"/>
              </a:ext>
            </a:extLst>
          </p:cNvPr>
          <p:cNvSpPr txBox="1"/>
          <p:nvPr/>
        </p:nvSpPr>
        <p:spPr>
          <a:xfrm>
            <a:off x="914400" y="5943600"/>
            <a:ext cx="751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B. Jansky et al., CVR, </a:t>
            </a:r>
            <a:r>
              <a:rPr lang="en-US" sz="1800" b="0" dirty="0" err="1"/>
              <a:t>Rez</a:t>
            </a:r>
            <a:r>
              <a:rPr lang="en-US" sz="1800" b="0" dirty="0"/>
              <a:t>, </a:t>
            </a:r>
            <a:r>
              <a:rPr lang="en-US" sz="1800" b="0" dirty="0" err="1"/>
              <a:t>Czechia,EPJ</a:t>
            </a:r>
            <a:r>
              <a:rPr lang="en-US" sz="1800" b="0" dirty="0"/>
              <a:t> </a:t>
            </a:r>
            <a:r>
              <a:rPr lang="en-US" sz="1800" b="0" dirty="0" err="1"/>
              <a:t>WoC</a:t>
            </a:r>
            <a:r>
              <a:rPr lang="en-US" sz="1800" b="0" dirty="0"/>
              <a:t> </a:t>
            </a:r>
            <a:r>
              <a:rPr lang="en-US" sz="1800" dirty="0"/>
              <a:t>239</a:t>
            </a:r>
            <a:r>
              <a:rPr lang="en-US" sz="1800" b="0" dirty="0"/>
              <a:t> (2020) 18005 (ND2019) </a:t>
            </a:r>
            <a:endParaRPr lang="en-GB" sz="18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403E2-AB62-4FF1-BE06-93CD5628F4FA}"/>
              </a:ext>
            </a:extLst>
          </p:cNvPr>
          <p:cNvSpPr txBox="1"/>
          <p:nvPr/>
        </p:nvSpPr>
        <p:spPr>
          <a:xfrm>
            <a:off x="2819400" y="1005254"/>
            <a:ext cx="838200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099B7-30F6-4652-A161-34F023C92954}"/>
              </a:ext>
            </a:extLst>
          </p:cNvPr>
          <p:cNvSpPr txBox="1"/>
          <p:nvPr/>
        </p:nvSpPr>
        <p:spPr>
          <a:xfrm>
            <a:off x="76200" y="-76200"/>
            <a:ext cx="9277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00FF"/>
                </a:solidFill>
              </a:rPr>
              <a:t>252</a:t>
            </a:r>
            <a:r>
              <a:rPr lang="en-US" dirty="0">
                <a:solidFill>
                  <a:srgbClr val="0000FF"/>
                </a:solidFill>
              </a:rPr>
              <a:t>Cf(sf) neutron leakage: 100 cm sphere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24CA16-AAFA-4099-B316-01752C0B7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609600"/>
            <a:ext cx="4572001" cy="5239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C15A75-F428-4AA8-886E-86C2C4903A84}"/>
              </a:ext>
            </a:extLst>
          </p:cNvPr>
          <p:cNvSpPr txBox="1"/>
          <p:nvPr/>
        </p:nvSpPr>
        <p:spPr>
          <a:xfrm>
            <a:off x="7458808" y="864074"/>
            <a:ext cx="838200" cy="3600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291CA-1D7F-4061-88D4-D2590A54DB87}"/>
              </a:ext>
            </a:extLst>
          </p:cNvPr>
          <p:cNvSpPr txBox="1"/>
          <p:nvPr/>
        </p:nvSpPr>
        <p:spPr>
          <a:xfrm>
            <a:off x="2286000" y="5715000"/>
            <a:ext cx="4406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Note that ENDF/B-VIII.0 Fe = CIELO</a:t>
            </a:r>
            <a:endParaRPr lang="en-GB" sz="200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E23EE-8331-48C8-BE1E-1B9A05A92A36}"/>
              </a:ext>
            </a:extLst>
          </p:cNvPr>
          <p:cNvSpPr txBox="1"/>
          <p:nvPr/>
        </p:nvSpPr>
        <p:spPr>
          <a:xfrm>
            <a:off x="479704" y="4888468"/>
            <a:ext cx="325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H-proportional detector (HPD)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3E632-5BC0-46A5-B168-77935A7EC7C2}"/>
              </a:ext>
            </a:extLst>
          </p:cNvPr>
          <p:cNvSpPr txBox="1"/>
          <p:nvPr/>
        </p:nvSpPr>
        <p:spPr>
          <a:xfrm>
            <a:off x="6597754" y="4876800"/>
            <a:ext cx="18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stilbene detector 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6C6620-54C3-4157-B337-C73DFE5BDEBC}"/>
              </a:ext>
            </a:extLst>
          </p:cNvPr>
          <p:cNvSpPr/>
          <p:nvPr/>
        </p:nvSpPr>
        <p:spPr bwMode="auto">
          <a:xfrm>
            <a:off x="76201" y="2971800"/>
            <a:ext cx="2743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4DCFB0-2D7B-4DCC-B13B-BDA531850D59}"/>
              </a:ext>
            </a:extLst>
          </p:cNvPr>
          <p:cNvSpPr/>
          <p:nvPr/>
        </p:nvSpPr>
        <p:spPr bwMode="auto">
          <a:xfrm>
            <a:off x="-1524000" y="26670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EF8579-F48C-452F-8B8A-EFC78AC4A8FF}"/>
              </a:ext>
            </a:extLst>
          </p:cNvPr>
          <p:cNvSpPr/>
          <p:nvPr/>
        </p:nvSpPr>
        <p:spPr bwMode="auto">
          <a:xfrm>
            <a:off x="3505200" y="2971800"/>
            <a:ext cx="990599" cy="60960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1D7F4-B578-4F89-8C13-18C5CEA8AC61}"/>
              </a:ext>
            </a:extLst>
          </p:cNvPr>
          <p:cNvSpPr/>
          <p:nvPr/>
        </p:nvSpPr>
        <p:spPr bwMode="auto">
          <a:xfrm>
            <a:off x="4800600" y="1600199"/>
            <a:ext cx="1676399" cy="24970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55C870-C546-4903-B250-5FF7C2158A9A}"/>
              </a:ext>
            </a:extLst>
          </p:cNvPr>
          <p:cNvSpPr/>
          <p:nvPr/>
        </p:nvSpPr>
        <p:spPr bwMode="auto">
          <a:xfrm>
            <a:off x="8153398" y="1600200"/>
            <a:ext cx="990601" cy="2497014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84A0CE-3B26-4077-9E49-197D263E716F}"/>
              </a:ext>
            </a:extLst>
          </p:cNvPr>
          <p:cNvSpPr txBox="1"/>
          <p:nvPr/>
        </p:nvSpPr>
        <p:spPr>
          <a:xfrm>
            <a:off x="3094625" y="2998504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FF"/>
                </a:solidFill>
              </a:rPr>
              <a:t>.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9FFBCD-D660-429C-BFC3-10A8A2F31C62}"/>
              </a:ext>
            </a:extLst>
          </p:cNvPr>
          <p:cNvSpPr txBox="1"/>
          <p:nvPr/>
        </p:nvSpPr>
        <p:spPr>
          <a:xfrm>
            <a:off x="7742825" y="2590800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FF"/>
                </a:solidFill>
              </a:rPr>
              <a:t>.</a:t>
            </a:r>
            <a:endParaRPr lang="en-GB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3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3F52F9-451B-4E8A-A7EB-AA70CE05F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44" y="681172"/>
            <a:ext cx="7087456" cy="556722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8CED79E-E110-4731-BAB1-47E4833D78DA}"/>
              </a:ext>
            </a:extLst>
          </p:cNvPr>
          <p:cNvSpPr txBox="1">
            <a:spLocks/>
          </p:cNvSpPr>
          <p:nvPr/>
        </p:nvSpPr>
        <p:spPr>
          <a:xfrm>
            <a:off x="-76200" y="-9144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Patching the Fe-56 evaluation: TOTAL</a:t>
            </a:r>
          </a:p>
        </p:txBody>
      </p:sp>
    </p:spTree>
    <p:extLst>
      <p:ext uri="{BB962C8B-B14F-4D97-AF65-F5344CB8AC3E}">
        <p14:creationId xmlns:p14="http://schemas.microsoft.com/office/powerpoint/2010/main" val="4202438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5C4AE-238F-4211-872F-CEBABCABB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85"/>
            <a:ext cx="8458200" cy="61780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6AE6297-43B0-49C2-A747-7638AB8C0FC9}"/>
              </a:ext>
            </a:extLst>
          </p:cNvPr>
          <p:cNvGrpSpPr/>
          <p:nvPr/>
        </p:nvGrpSpPr>
        <p:grpSpPr>
          <a:xfrm>
            <a:off x="3962400" y="59763"/>
            <a:ext cx="2024240" cy="626037"/>
            <a:chOff x="5638800" y="1295400"/>
            <a:chExt cx="2024240" cy="626037"/>
          </a:xfrm>
        </p:grpSpPr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1076A206-B1F8-461E-8444-780CD4B9887B}"/>
                </a:ext>
              </a:extLst>
            </p:cNvPr>
            <p:cNvSpPr/>
            <p:nvPr/>
          </p:nvSpPr>
          <p:spPr>
            <a:xfrm>
              <a:off x="5638800" y="1295400"/>
              <a:ext cx="2013626" cy="626037"/>
            </a:xfrm>
            <a:prstGeom prst="lef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AD0895-A9C1-418A-B4CA-4C2117DD4E63}"/>
                </a:ext>
              </a:extLst>
            </p:cNvPr>
            <p:cNvSpPr txBox="1"/>
            <p:nvPr/>
          </p:nvSpPr>
          <p:spPr>
            <a:xfrm>
              <a:off x="5785603" y="1406188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New INDEN files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9434B66-21B4-40E5-915D-EF127CF03A1F}"/>
              </a:ext>
            </a:extLst>
          </p:cNvPr>
          <p:cNvSpPr txBox="1">
            <a:spLocks/>
          </p:cNvSpPr>
          <p:nvPr/>
        </p:nvSpPr>
        <p:spPr>
          <a:xfrm>
            <a:off x="381000" y="448056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Patching the </a:t>
            </a:r>
            <a:r>
              <a:rPr lang="en-US" kern="0" baseline="30000" dirty="0">
                <a:solidFill>
                  <a:srgbClr val="0000FF"/>
                </a:solidFill>
              </a:rPr>
              <a:t>56</a:t>
            </a:r>
            <a:r>
              <a:rPr lang="en-US" kern="0" dirty="0">
                <a:solidFill>
                  <a:srgbClr val="0000FF"/>
                </a:solidFill>
              </a:rPr>
              <a:t>Fe evaluation:</a:t>
            </a:r>
          </a:p>
          <a:p>
            <a:r>
              <a:rPr lang="en-US" kern="0" dirty="0">
                <a:solidFill>
                  <a:srgbClr val="0000FF"/>
                </a:solidFill>
              </a:rPr>
              <a:t>(</a:t>
            </a:r>
            <a:r>
              <a:rPr lang="en-US" kern="0" dirty="0" err="1">
                <a:solidFill>
                  <a:srgbClr val="0000FF"/>
                </a:solidFill>
              </a:rPr>
              <a:t>n,inl</a:t>
            </a:r>
            <a:r>
              <a:rPr lang="en-US" kern="0" dirty="0">
                <a:solidFill>
                  <a:srgbClr val="0000FF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6865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689778-D654-47F8-9FE5-B5092D89A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49045"/>
            <a:ext cx="7010400" cy="552584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0087296-54CE-4ED0-9F40-517D972AF753}"/>
              </a:ext>
            </a:extLst>
          </p:cNvPr>
          <p:cNvSpPr txBox="1">
            <a:spLocks/>
          </p:cNvSpPr>
          <p:nvPr/>
        </p:nvSpPr>
        <p:spPr>
          <a:xfrm>
            <a:off x="-76200" y="-9144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Patching the Fe-56 evaluation: EL (1)</a:t>
            </a:r>
          </a:p>
        </p:txBody>
      </p:sp>
    </p:spTree>
    <p:extLst>
      <p:ext uri="{BB962C8B-B14F-4D97-AF65-F5344CB8AC3E}">
        <p14:creationId xmlns:p14="http://schemas.microsoft.com/office/powerpoint/2010/main" val="353600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7E3410-FB56-4F83-A208-DBB2916C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8534400" cy="61204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2A4D109-2B02-4B91-9D12-D5C4BB6AEE3B}"/>
              </a:ext>
            </a:extLst>
          </p:cNvPr>
          <p:cNvSpPr txBox="1">
            <a:spLocks/>
          </p:cNvSpPr>
          <p:nvPr/>
        </p:nvSpPr>
        <p:spPr>
          <a:xfrm>
            <a:off x="457200" y="45720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Patching the </a:t>
            </a:r>
            <a:r>
              <a:rPr lang="en-US" kern="0" baseline="30000" dirty="0">
                <a:solidFill>
                  <a:srgbClr val="0000FF"/>
                </a:solidFill>
              </a:rPr>
              <a:t>56</a:t>
            </a:r>
            <a:r>
              <a:rPr lang="en-US" kern="0" dirty="0">
                <a:solidFill>
                  <a:srgbClr val="0000FF"/>
                </a:solidFill>
              </a:rPr>
              <a:t>Fe evaluation:</a:t>
            </a:r>
          </a:p>
          <a:p>
            <a:r>
              <a:rPr lang="en-US" kern="0" dirty="0">
                <a:solidFill>
                  <a:srgbClr val="0000FF"/>
                </a:solidFill>
              </a:rPr>
              <a:t>(</a:t>
            </a:r>
            <a:r>
              <a:rPr lang="en-US" kern="0" dirty="0" err="1">
                <a:solidFill>
                  <a:srgbClr val="0000FF"/>
                </a:solidFill>
              </a:rPr>
              <a:t>n,inl</a:t>
            </a:r>
            <a:r>
              <a:rPr lang="en-US" kern="0" dirty="0">
                <a:solidFill>
                  <a:srgbClr val="0000FF"/>
                </a:solidFill>
              </a:rPr>
              <a:t>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BC382D-6823-48BB-ACC1-FE9DFCA03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04799"/>
            <a:ext cx="3200400" cy="199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6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33985B0-4667-437C-8435-3F41AD26E037}"/>
              </a:ext>
            </a:extLst>
          </p:cNvPr>
          <p:cNvSpPr txBox="1"/>
          <p:nvPr/>
        </p:nvSpPr>
        <p:spPr>
          <a:xfrm>
            <a:off x="6096000" y="1407192"/>
            <a:ext cx="298851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Si(</a:t>
            </a:r>
            <a:r>
              <a:rPr lang="en-US" sz="3200" dirty="0" err="1">
                <a:solidFill>
                  <a:srgbClr val="FF0000"/>
                </a:solidFill>
              </a:rPr>
              <a:t>n,n</a:t>
            </a:r>
            <a:r>
              <a:rPr lang="en-US" sz="3200" dirty="0">
                <a:solidFill>
                  <a:srgbClr val="FF0000"/>
                </a:solidFill>
              </a:rPr>
              <a:t>’</a:t>
            </a:r>
            <a:r>
              <a:rPr lang="el-GR" sz="3200" dirty="0">
                <a:solidFill>
                  <a:srgbClr val="FF0000"/>
                </a:solidFill>
              </a:rPr>
              <a:t>γ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2630B9-A7D4-462D-A734-EBEE098D1DEB}"/>
              </a:ext>
            </a:extLst>
          </p:cNvPr>
          <p:cNvSpPr txBox="1"/>
          <p:nvPr/>
        </p:nvSpPr>
        <p:spPr>
          <a:xfrm>
            <a:off x="6155488" y="3447871"/>
            <a:ext cx="298851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FF"/>
                </a:solidFill>
              </a:rPr>
              <a:t>Hint:</a:t>
            </a:r>
          </a:p>
          <a:p>
            <a:pPr algn="ctr"/>
            <a:r>
              <a:rPr lang="en-US" sz="2400" b="0" dirty="0">
                <a:solidFill>
                  <a:srgbClr val="0000FF"/>
                </a:solidFill>
              </a:rPr>
              <a:t>ENDF/B-VI.8</a:t>
            </a:r>
          </a:p>
          <a:p>
            <a:pPr algn="ctr"/>
            <a:r>
              <a:rPr lang="en-US" sz="2400" b="0" dirty="0">
                <a:solidFill>
                  <a:srgbClr val="0000FF"/>
                </a:solidFill>
              </a:rPr>
              <a:t>was better for gammas</a:t>
            </a:r>
            <a:endParaRPr lang="en-GB" sz="2400" b="0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9F0D7-BBBC-45C8-8684-D845AB8F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89183"/>
            <a:ext cx="5867400" cy="4794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9AF292-2B0F-4F7D-A9E5-DD4F81B01782}"/>
              </a:ext>
            </a:extLst>
          </p:cNvPr>
          <p:cNvSpPr/>
          <p:nvPr/>
        </p:nvSpPr>
        <p:spPr>
          <a:xfrm>
            <a:off x="76200" y="5848290"/>
            <a:ext cx="9211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 u="sng" dirty="0">
                <a:solidFill>
                  <a:schemeClr val="tx1"/>
                </a:solidFill>
              </a:rPr>
              <a:t>Marie-Laure Mauborgne</a:t>
            </a:r>
            <a:r>
              <a:rPr lang="en-GB" sz="2000" b="0" dirty="0">
                <a:solidFill>
                  <a:schemeClr val="tx1"/>
                </a:solidFill>
              </a:rPr>
              <a:t> et al, CSWEG 2019 &amp; EPJ </a:t>
            </a:r>
            <a:r>
              <a:rPr lang="en-GB" sz="2000" b="0" dirty="0" err="1">
                <a:solidFill>
                  <a:schemeClr val="tx1"/>
                </a:solidFill>
              </a:rPr>
              <a:t>WoC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239</a:t>
            </a:r>
            <a:r>
              <a:rPr lang="en-GB" sz="2000" b="0" dirty="0">
                <a:solidFill>
                  <a:schemeClr val="tx1"/>
                </a:solidFill>
              </a:rPr>
              <a:t> (2020) 20007 (ND2019)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E4B536-7441-4621-8EDE-A1AC5C2736C7}"/>
              </a:ext>
            </a:extLst>
          </p:cNvPr>
          <p:cNvSpPr/>
          <p:nvPr/>
        </p:nvSpPr>
        <p:spPr bwMode="auto">
          <a:xfrm rot="438926">
            <a:off x="1764993" y="2909379"/>
            <a:ext cx="3927315" cy="188154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8F7AC2-C6AD-4FD5-8C67-6AB3AB341D4A}"/>
              </a:ext>
            </a:extLst>
          </p:cNvPr>
          <p:cNvSpPr txBox="1">
            <a:spLocks/>
          </p:cNvSpPr>
          <p:nvPr/>
        </p:nvSpPr>
        <p:spPr>
          <a:xfrm>
            <a:off x="152400" y="-91440"/>
            <a:ext cx="8991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>
                <a:solidFill>
                  <a:srgbClr val="0000FF"/>
                </a:solidFill>
              </a:rPr>
              <a:t>Problems identified in inelastic/capture  gammas of many ENDF/B-VIII.0 evaluations</a:t>
            </a:r>
          </a:p>
        </p:txBody>
      </p:sp>
    </p:spTree>
    <p:extLst>
      <p:ext uri="{BB962C8B-B14F-4D97-AF65-F5344CB8AC3E}">
        <p14:creationId xmlns:p14="http://schemas.microsoft.com/office/powerpoint/2010/main" val="618907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5350-436B-44FC-8D6D-CCCD27FF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7444680" cy="110256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Improvements to </a:t>
            </a:r>
            <a:r>
              <a:rPr lang="en-US" sz="4400" b="1" baseline="30000" dirty="0">
                <a:solidFill>
                  <a:srgbClr val="0000FF"/>
                </a:solidFill>
              </a:rPr>
              <a:t>56</a:t>
            </a:r>
            <a:r>
              <a:rPr lang="en-US" sz="4400" b="1" dirty="0">
                <a:solidFill>
                  <a:srgbClr val="0000FF"/>
                </a:solidFill>
              </a:rPr>
              <a:t>Fe evaluation</a:t>
            </a: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BB3D-6320-418A-8D1C-AC73472B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3128"/>
            <a:ext cx="8722519" cy="503907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Total cross sections are trusted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New measurements by E. </a:t>
            </a:r>
            <a:r>
              <a:rPr lang="en-US" dirty="0" err="1"/>
              <a:t>Pirovano</a:t>
            </a:r>
            <a:r>
              <a:rPr lang="en-US" dirty="0"/>
              <a:t> at IRMM   support a higher elastic cross section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Capture is too small to play a role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Conclusion: measured inelastic likely too high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 Inelastic cross section was scaled down by 10-15%,  assigning the difference to elastic (exact comparison of cross sections is difficult due to strong fluctuations)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 Elastic minima were filled to reproduce observed transmission. A proper R-matrix fit will be appreciated.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Older thermal capture needs to be likely restored</a:t>
            </a:r>
          </a:p>
          <a:p>
            <a:pPr marL="0" indent="0">
              <a:buNone/>
            </a:pPr>
            <a:r>
              <a:rPr lang="en-GB" dirty="0"/>
              <a:t>                  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21847-31A7-4CBD-92FE-A77A9B0B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10-13 Sept.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76575-C9A9-4609-A811-DF2D443E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NENE-2018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51F0-F31A-4A7D-B226-AA8415C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0628E-C12F-4F8C-9895-BCD5E30100D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7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83355-8C9C-42E2-B0C7-DC56102DD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9600"/>
            <a:ext cx="9161755" cy="56044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1F4B72-B774-4BEA-991C-19C8C092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8915400" cy="110256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Normalization issue ? Wu H., ND2019</a:t>
            </a:r>
            <a:endParaRPr lang="en-GB" sz="4400" b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67320-203E-45D0-85B4-1FF3A0B07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8695"/>
            <a:ext cx="9144000" cy="4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AE99B4-9441-45AB-87C3-BCB364926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81" y="1"/>
            <a:ext cx="8431519" cy="62191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1E4A549-C0EB-425F-8FC8-E62070301092}"/>
              </a:ext>
            </a:extLst>
          </p:cNvPr>
          <p:cNvSpPr txBox="1">
            <a:spLocks/>
          </p:cNvSpPr>
          <p:nvPr/>
        </p:nvSpPr>
        <p:spPr>
          <a:xfrm>
            <a:off x="1524000" y="7620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Ratio to -B/VIII.0</a:t>
            </a:r>
          </a:p>
        </p:txBody>
      </p:sp>
    </p:spTree>
    <p:extLst>
      <p:ext uri="{BB962C8B-B14F-4D97-AF65-F5344CB8AC3E}">
        <p14:creationId xmlns:p14="http://schemas.microsoft.com/office/powerpoint/2010/main" val="270486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9F9404-A2C6-45CA-AF37-2A434913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5" y="609600"/>
            <a:ext cx="7861969" cy="56016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BA8121-7909-4CE4-B858-C9A09436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8915400" cy="110256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Future improvements of (</a:t>
            </a:r>
            <a:r>
              <a:rPr lang="en-US" sz="4400" b="1" dirty="0" err="1">
                <a:solidFill>
                  <a:srgbClr val="0000FF"/>
                </a:solidFill>
              </a:rPr>
              <a:t>n,inl</a:t>
            </a:r>
            <a:r>
              <a:rPr lang="en-US" sz="4400" b="1" dirty="0">
                <a:solidFill>
                  <a:srgbClr val="0000FF"/>
                </a:solidFill>
              </a:rPr>
              <a:t>)</a:t>
            </a: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51266D-85ED-4AB4-946D-E01C34F515AC}"/>
              </a:ext>
            </a:extLst>
          </p:cNvPr>
          <p:cNvSpPr/>
          <p:nvPr/>
        </p:nvSpPr>
        <p:spPr bwMode="auto">
          <a:xfrm rot="1590891">
            <a:off x="5401832" y="2803058"/>
            <a:ext cx="3162834" cy="6946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2D9F11-F778-4EA7-9BBC-3BDD047317F7}"/>
              </a:ext>
            </a:extLst>
          </p:cNvPr>
          <p:cNvSpPr/>
          <p:nvPr/>
        </p:nvSpPr>
        <p:spPr bwMode="auto">
          <a:xfrm rot="806672">
            <a:off x="1878408" y="2231083"/>
            <a:ext cx="1883561" cy="6946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55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DCE2AA-B98E-4A6C-A6FF-EDC876D4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85800"/>
            <a:ext cx="8950277" cy="50524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7D30B87-0547-4C87-A3B6-37118BBC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76200"/>
            <a:ext cx="8915400" cy="110256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Future improvements: M. Diakaki</a:t>
            </a: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56595-4913-499B-9F31-C9D3CDB2C089}"/>
              </a:ext>
            </a:extLst>
          </p:cNvPr>
          <p:cNvSpPr/>
          <p:nvPr/>
        </p:nvSpPr>
        <p:spPr>
          <a:xfrm>
            <a:off x="6019800" y="15240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6600" dirty="0">
                <a:solidFill>
                  <a:srgbClr val="0000FF"/>
                </a:solidFill>
              </a:rPr>
              <a:t> to do</a:t>
            </a:r>
            <a:endParaRPr lang="en-GB" sz="6600" dirty="0">
              <a:solidFill>
                <a:srgbClr val="0000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F2159-9589-4108-81BA-9432CDA823A2}"/>
              </a:ext>
            </a:extLst>
          </p:cNvPr>
          <p:cNvSpPr/>
          <p:nvPr/>
        </p:nvSpPr>
        <p:spPr>
          <a:xfrm>
            <a:off x="3352800" y="4687669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1/v </a:t>
            </a:r>
            <a:r>
              <a:rPr lang="en-US" sz="3600" dirty="0" err="1">
                <a:solidFill>
                  <a:srgbClr val="0000FF"/>
                </a:solidFill>
              </a:rPr>
              <a:t>backg</a:t>
            </a:r>
            <a:r>
              <a:rPr lang="en-US" sz="3600" dirty="0">
                <a:solidFill>
                  <a:srgbClr val="0000FF"/>
                </a:solidFill>
              </a:rPr>
              <a:t> = Direct capture ?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55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5350-436B-44FC-8D6D-CCCD27FF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6632"/>
            <a:ext cx="8524875" cy="110256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Changes to </a:t>
            </a:r>
            <a:r>
              <a:rPr lang="en-US" sz="4400" b="1" baseline="30000" dirty="0">
                <a:solidFill>
                  <a:srgbClr val="0000FF"/>
                </a:solidFill>
              </a:rPr>
              <a:t>56</a:t>
            </a:r>
            <a:r>
              <a:rPr lang="en-US" sz="4400" b="1" dirty="0">
                <a:solidFill>
                  <a:srgbClr val="0000FF"/>
                </a:solidFill>
              </a:rPr>
              <a:t>Fe evaluation: (</a:t>
            </a:r>
            <a:r>
              <a:rPr lang="en-US" sz="4400" b="1" dirty="0" err="1">
                <a:solidFill>
                  <a:srgbClr val="0000FF"/>
                </a:solidFill>
              </a:rPr>
              <a:t>n</a:t>
            </a:r>
            <a:r>
              <a:rPr lang="en-US" sz="4400" b="1" baseline="-25000" dirty="0" err="1">
                <a:solidFill>
                  <a:srgbClr val="0000FF"/>
                </a:solidFill>
              </a:rPr>
              <a:t>th</a:t>
            </a:r>
            <a:r>
              <a:rPr lang="en-US" sz="4400" b="1" dirty="0" err="1">
                <a:solidFill>
                  <a:srgbClr val="0000FF"/>
                </a:solidFill>
              </a:rPr>
              <a:t>,g</a:t>
            </a:r>
            <a:r>
              <a:rPr lang="en-US" sz="4400" b="1" dirty="0">
                <a:solidFill>
                  <a:srgbClr val="0000FF"/>
                </a:solidFill>
              </a:rPr>
              <a:t>)</a:t>
            </a: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BB3D-6320-418A-8D1C-AC73472B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80" y="1066800"/>
            <a:ext cx="8265319" cy="48866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Thermal capture JEFF-3.2</a:t>
            </a:r>
            <a:r>
              <a:rPr lang="en-GB" sz="2800" dirty="0"/>
              <a:t> = 2.586 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Thermal capture </a:t>
            </a:r>
            <a:r>
              <a:rPr lang="en-GB" sz="2800" dirty="0"/>
              <a:t>ENDF/B-VIII.0</a:t>
            </a:r>
          </a:p>
          <a:p>
            <a:pPr marL="0" indent="0">
              <a:buNone/>
            </a:pPr>
            <a:r>
              <a:rPr lang="en-GB" sz="2800" dirty="0"/>
              <a:t>     = 2.605b (</a:t>
            </a:r>
            <a:r>
              <a:rPr lang="en-GB" sz="2800" b="1" dirty="0"/>
              <a:t>+0.7%</a:t>
            </a:r>
            <a:r>
              <a:rPr lang="en-GB" sz="2800" dirty="0"/>
              <a:t> rel. to JEFF-3.2)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Firestone et al, Phys. Rev. C95 (2017) 01428</a:t>
            </a:r>
          </a:p>
          <a:p>
            <a:pPr marL="0" indent="0">
              <a:buNone/>
            </a:pPr>
            <a:r>
              <a:rPr lang="en-US" sz="2800" dirty="0"/>
              <a:t>     = 2.394</a:t>
            </a:r>
            <a:r>
              <a:rPr lang="en-US" sz="2800" dirty="0">
                <a:sym typeface="Symbol" panose="05050102010706020507" pitchFamily="18" charset="2"/>
              </a:rPr>
              <a:t>0.019</a:t>
            </a:r>
            <a:r>
              <a:rPr lang="en-US" sz="2800" dirty="0"/>
              <a:t>b </a:t>
            </a:r>
            <a:r>
              <a:rPr lang="en-GB" sz="2800" dirty="0"/>
              <a:t>(</a:t>
            </a:r>
            <a:r>
              <a:rPr lang="en-GB" sz="2800" b="1" dirty="0">
                <a:solidFill>
                  <a:srgbClr val="FF0000"/>
                </a:solidFill>
              </a:rPr>
              <a:t>-8.0%</a:t>
            </a:r>
            <a:r>
              <a:rPr lang="en-GB" sz="2800" dirty="0"/>
              <a:t> rel. to JEFF-3.2)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/>
              <a:t> Criticality benchmarks show mixed results (AT)</a:t>
            </a:r>
          </a:p>
          <a:p>
            <a:pPr marL="0" indent="0">
              <a:buNone/>
            </a:pPr>
            <a:r>
              <a:rPr lang="en-GB" sz="2800" dirty="0"/>
              <a:t>              </a:t>
            </a:r>
          </a:p>
          <a:p>
            <a:pPr marL="0" indent="0">
              <a:buNone/>
            </a:pPr>
            <a:r>
              <a:rPr lang="en-GB" sz="2800" dirty="0"/>
              <a:t>                       What is the truth?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21847-31A7-4CBD-92FE-A77A9B0B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10-13 Sept.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76575-C9A9-4609-A811-DF2D443E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NENE-2018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51F0-F31A-4A7D-B226-AA8415C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0628E-C12F-4F8C-9895-BCD5E30100D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50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5350-436B-44FC-8D6D-CCCD27FF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280" y="0"/>
            <a:ext cx="8816280" cy="110256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  Validation of the </a:t>
            </a:r>
            <a:r>
              <a:rPr lang="en-US" sz="4400" b="1" baseline="30000" dirty="0">
                <a:solidFill>
                  <a:srgbClr val="0000FF"/>
                </a:solidFill>
              </a:rPr>
              <a:t>56</a:t>
            </a:r>
            <a:r>
              <a:rPr lang="en-US" sz="4400" b="1" dirty="0">
                <a:solidFill>
                  <a:srgbClr val="0000FF"/>
                </a:solidFill>
              </a:rPr>
              <a:t>Fe thermal capture</a:t>
            </a: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21847-31A7-4CBD-92FE-A77A9B0B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10-13 Sept.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76575-C9A9-4609-A811-DF2D443E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NENE-2018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51F0-F31A-4A7D-B226-AA8415C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0628E-C12F-4F8C-9895-BCD5E30100D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879706-12DA-4950-A950-01821E29A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54" y="861837"/>
            <a:ext cx="7772400" cy="51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5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AEF57-C192-45FD-893B-78B701187C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9000" contrast="39000"/>
          </a:blip>
          <a:stretch>
            <a:fillRect/>
          </a:stretch>
        </p:blipFill>
        <p:spPr>
          <a:xfrm>
            <a:off x="152400" y="762000"/>
            <a:ext cx="8763000" cy="53607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9887CA-D0AB-47B0-ABD5-2F3303DF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280" y="0"/>
            <a:ext cx="8816280" cy="110256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  Validation of the </a:t>
            </a:r>
            <a:r>
              <a:rPr lang="en-US" sz="4400" b="1" baseline="30000" dirty="0">
                <a:solidFill>
                  <a:srgbClr val="0000FF"/>
                </a:solidFill>
              </a:rPr>
              <a:t>56</a:t>
            </a:r>
            <a:r>
              <a:rPr lang="en-US" sz="4400" b="1" dirty="0">
                <a:solidFill>
                  <a:srgbClr val="0000FF"/>
                </a:solidFill>
              </a:rPr>
              <a:t>Fe thermal capture</a:t>
            </a: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32BC75-A6A0-46BE-9EA9-292B053FC1E3}"/>
              </a:ext>
            </a:extLst>
          </p:cNvPr>
          <p:cNvSpPr/>
          <p:nvPr/>
        </p:nvSpPr>
        <p:spPr bwMode="auto">
          <a:xfrm>
            <a:off x="914400" y="27432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EA8B5B-95A4-4D57-BBC4-F97D38921BBC}"/>
              </a:ext>
            </a:extLst>
          </p:cNvPr>
          <p:cNvSpPr/>
          <p:nvPr/>
        </p:nvSpPr>
        <p:spPr bwMode="auto">
          <a:xfrm>
            <a:off x="762000" y="24384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BF6F3-3B1B-4A84-A9C7-B64A1A8B3EB0}"/>
              </a:ext>
            </a:extLst>
          </p:cNvPr>
          <p:cNvSpPr/>
          <p:nvPr/>
        </p:nvSpPr>
        <p:spPr bwMode="auto">
          <a:xfrm>
            <a:off x="1600200" y="2133600"/>
            <a:ext cx="3962400" cy="583223"/>
          </a:xfrm>
          <a:prstGeom prst="rect">
            <a:avLst/>
          </a:prstGeom>
          <a:noFill/>
          <a:ln w="412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BCEEB7-896C-444C-8535-58E30C8B09DD}"/>
              </a:ext>
            </a:extLst>
          </p:cNvPr>
          <p:cNvSpPr/>
          <p:nvPr/>
        </p:nvSpPr>
        <p:spPr bwMode="auto">
          <a:xfrm>
            <a:off x="1600200" y="3124200"/>
            <a:ext cx="3962400" cy="354623"/>
          </a:xfrm>
          <a:prstGeom prst="rect">
            <a:avLst/>
          </a:prstGeom>
          <a:noFill/>
          <a:ln w="41275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28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5350-436B-44FC-8D6D-CCCD27FF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6632"/>
            <a:ext cx="8524875" cy="110256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00FF"/>
                </a:solidFill>
              </a:rPr>
              <a:t>Changes to </a:t>
            </a:r>
            <a:r>
              <a:rPr lang="en-US" sz="4400" b="1" baseline="30000" dirty="0">
                <a:solidFill>
                  <a:srgbClr val="0000FF"/>
                </a:solidFill>
              </a:rPr>
              <a:t>56</a:t>
            </a:r>
            <a:r>
              <a:rPr lang="en-US" sz="4400" b="1" dirty="0">
                <a:solidFill>
                  <a:srgbClr val="0000FF"/>
                </a:solidFill>
              </a:rPr>
              <a:t>Fe evaluation: (</a:t>
            </a:r>
            <a:r>
              <a:rPr lang="en-US" sz="4400" b="1" dirty="0" err="1">
                <a:solidFill>
                  <a:srgbClr val="0000FF"/>
                </a:solidFill>
              </a:rPr>
              <a:t>n</a:t>
            </a:r>
            <a:r>
              <a:rPr lang="en-US" sz="4400" b="1" baseline="-25000" dirty="0" err="1">
                <a:solidFill>
                  <a:srgbClr val="0000FF"/>
                </a:solidFill>
              </a:rPr>
              <a:t>th</a:t>
            </a:r>
            <a:r>
              <a:rPr lang="en-US" sz="4400" b="1" dirty="0" err="1">
                <a:solidFill>
                  <a:srgbClr val="0000FF"/>
                </a:solidFill>
              </a:rPr>
              <a:t>,g</a:t>
            </a:r>
            <a:r>
              <a:rPr lang="en-US" sz="4400" b="1" dirty="0">
                <a:solidFill>
                  <a:srgbClr val="0000FF"/>
                </a:solidFill>
              </a:rPr>
              <a:t>)</a:t>
            </a:r>
            <a:endParaRPr lang="en-GB" sz="44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BB3D-6320-418A-8D1C-AC73472B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990600"/>
            <a:ext cx="8524875" cy="488667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Thermal capture JEFF-3.2</a:t>
            </a:r>
            <a:r>
              <a:rPr lang="en-GB" sz="2800" dirty="0"/>
              <a:t> = 2.586 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Thermal capture </a:t>
            </a:r>
            <a:r>
              <a:rPr lang="en-GB" sz="2800" dirty="0"/>
              <a:t>ENDF/B-VIII.0</a:t>
            </a:r>
          </a:p>
          <a:p>
            <a:pPr marL="0" indent="0">
              <a:buNone/>
            </a:pPr>
            <a:r>
              <a:rPr lang="en-GB" sz="2800" dirty="0"/>
              <a:t>     = 2.605b (</a:t>
            </a:r>
            <a:r>
              <a:rPr lang="en-GB" sz="2800" b="1" dirty="0"/>
              <a:t>+0.7%</a:t>
            </a:r>
            <a:r>
              <a:rPr lang="en-GB" sz="2800" dirty="0"/>
              <a:t> rel. to JEFF-3.2)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Firestone et al, Phys. Rev. C95 (2017) 01428</a:t>
            </a:r>
          </a:p>
          <a:p>
            <a:pPr marL="0" indent="0">
              <a:buNone/>
            </a:pPr>
            <a:r>
              <a:rPr lang="en-US" sz="2800" dirty="0"/>
              <a:t>     = 2.394</a:t>
            </a:r>
            <a:r>
              <a:rPr lang="en-US" sz="2800" dirty="0">
                <a:sym typeface="Symbol" panose="05050102010706020507" pitchFamily="18" charset="2"/>
              </a:rPr>
              <a:t>0.019</a:t>
            </a:r>
            <a:r>
              <a:rPr lang="en-US" sz="2800" dirty="0"/>
              <a:t>b </a:t>
            </a:r>
            <a:r>
              <a:rPr lang="en-GB" sz="2800" dirty="0"/>
              <a:t>(</a:t>
            </a:r>
            <a:r>
              <a:rPr lang="en-GB" sz="2800" b="1" dirty="0">
                <a:solidFill>
                  <a:srgbClr val="FF0000"/>
                </a:solidFill>
              </a:rPr>
              <a:t>-8.0%</a:t>
            </a:r>
            <a:r>
              <a:rPr lang="en-GB" sz="2800" dirty="0"/>
              <a:t> rel. to JEFF-3.2)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00FF"/>
                </a:solidFill>
              </a:rPr>
              <a:t> MAESTRO result: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FF"/>
                </a:solidFill>
              </a:rPr>
              <a:t>(C/E-1) Fe = +0.3 (1.1)%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FF"/>
                </a:solidFill>
              </a:rPr>
              <a:t>(C/E-1) SS316L (64% Fe, 18%Cr) = -0.7 (1.2)%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Firestone et al </a:t>
            </a:r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dirty="0" err="1">
                <a:solidFill>
                  <a:srgbClr val="FF0000"/>
                </a:solidFill>
              </a:rPr>
              <a:t>n</a:t>
            </a:r>
            <a:r>
              <a:rPr lang="en-US" sz="2800" b="1" baseline="-25000" dirty="0" err="1">
                <a:solidFill>
                  <a:srgbClr val="FF0000"/>
                </a:solidFill>
              </a:rPr>
              <a:t>th</a:t>
            </a:r>
            <a:r>
              <a:rPr lang="en-US" sz="2800" b="1" dirty="0" err="1">
                <a:solidFill>
                  <a:srgbClr val="FF0000"/>
                </a:solidFill>
              </a:rPr>
              <a:t>,g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GB" sz="2800" dirty="0">
                <a:solidFill>
                  <a:srgbClr val="FF0000"/>
                </a:solidFill>
              </a:rPr>
              <a:t>reduction is not acceptable (&gt;5</a:t>
            </a:r>
            <a:r>
              <a:rPr lang="en-GB" sz="2800" dirty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en-GB" sz="2800" dirty="0">
                <a:solidFill>
                  <a:srgbClr val="FF0000"/>
                </a:solidFill>
              </a:rPr>
              <a:t> away)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21847-31A7-4CBD-92FE-A77A9B0B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10-13 Sept.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76575-C9A9-4609-A811-DF2D443E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NENE-2018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051F0-F31A-4A7D-B226-AA8415C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0628E-C12F-4F8C-9895-BCD5E30100D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0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1ECA-8D01-45DB-9956-9BF8E1E5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098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Conclusions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A9089-2FDF-431A-9C49-B13E5F329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788400" cy="5105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INDEN interactions strongly helped to find deficiencies in existing evaluations and highlight potential solutions to existing challenges: </a:t>
            </a:r>
            <a:r>
              <a:rPr lang="en-US" sz="24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https://www-nds.iaea.org/INDEN/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Reduced inelastic in Fe-56 deserves further experimental and/or theoretical investigations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New R-matrix fit that reproduces fitted minima of the elastic cross-section of Fe-56 desirable and includes direct capture (1/v and above 300 keV)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Additional work needed on inelastic, RRR fits, thermal capture gammas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Updated evaluations for Mn-55, Fe-56, and Fe-57 (inelastic) are available for testing.</a:t>
            </a:r>
            <a:r>
              <a:rPr lang="en-US" sz="2400" b="1" dirty="0"/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See Trkov presentation for additional validation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Mn-55 updated evaluation was tested on a relevant proprietary benchmark. Significant improvement was demonstrated.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BF860-3D54-4D6E-A024-078B5C1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8649" y="6492875"/>
            <a:ext cx="475834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4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9AF292-2B0F-4F7D-A9E5-DD4F81B01782}"/>
              </a:ext>
            </a:extLst>
          </p:cNvPr>
          <p:cNvSpPr/>
          <p:nvPr/>
        </p:nvSpPr>
        <p:spPr>
          <a:xfrm>
            <a:off x="76200" y="5848290"/>
            <a:ext cx="9211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 u="sng" dirty="0">
                <a:solidFill>
                  <a:schemeClr val="tx1"/>
                </a:solidFill>
              </a:rPr>
              <a:t>Marie-Laure Mauborgne</a:t>
            </a:r>
            <a:r>
              <a:rPr lang="en-GB" sz="2000" b="0" dirty="0">
                <a:solidFill>
                  <a:schemeClr val="tx1"/>
                </a:solidFill>
              </a:rPr>
              <a:t> et al, CSWEG 2019 &amp; EPJ </a:t>
            </a:r>
            <a:r>
              <a:rPr lang="en-GB" sz="2000" b="0" dirty="0" err="1">
                <a:solidFill>
                  <a:schemeClr val="tx1"/>
                </a:solidFill>
              </a:rPr>
              <a:t>WoC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239</a:t>
            </a:r>
            <a:r>
              <a:rPr lang="en-GB" sz="2000" b="0" dirty="0">
                <a:solidFill>
                  <a:schemeClr val="tx1"/>
                </a:solidFill>
              </a:rPr>
              <a:t> (2020) 20007 (ND2019)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20B9FA-6CD7-4D68-9A09-75CFE45B0A48}"/>
              </a:ext>
            </a:extLst>
          </p:cNvPr>
          <p:cNvSpPr/>
          <p:nvPr/>
        </p:nvSpPr>
        <p:spPr bwMode="auto">
          <a:xfrm>
            <a:off x="5029200" y="2667000"/>
            <a:ext cx="914400" cy="1295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8C04A9-A9AC-40CE-848D-399E0DE3B81B}"/>
              </a:ext>
            </a:extLst>
          </p:cNvPr>
          <p:cNvSpPr/>
          <p:nvPr/>
        </p:nvSpPr>
        <p:spPr bwMode="auto">
          <a:xfrm>
            <a:off x="4800600" y="2438400"/>
            <a:ext cx="914400" cy="685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E4B536-7441-4621-8EDE-A1AC5C2736C7}"/>
              </a:ext>
            </a:extLst>
          </p:cNvPr>
          <p:cNvSpPr/>
          <p:nvPr/>
        </p:nvSpPr>
        <p:spPr bwMode="auto">
          <a:xfrm rot="3278724">
            <a:off x="3504382" y="2736228"/>
            <a:ext cx="1585705" cy="11636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8F7AC2-C6AD-4FD5-8C67-6AB3AB341D4A}"/>
              </a:ext>
            </a:extLst>
          </p:cNvPr>
          <p:cNvSpPr txBox="1">
            <a:spLocks/>
          </p:cNvSpPr>
          <p:nvPr/>
        </p:nvSpPr>
        <p:spPr>
          <a:xfrm>
            <a:off x="152400" y="-91440"/>
            <a:ext cx="8991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>
                <a:solidFill>
                  <a:srgbClr val="0000FF"/>
                </a:solidFill>
              </a:rPr>
              <a:t>Problems identified in inelastic/capture  gammas of many ENDF/B-VIII.0 evaluations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2630B9-A7D4-462D-A734-EBEE098D1DEB}"/>
              </a:ext>
            </a:extLst>
          </p:cNvPr>
          <p:cNvSpPr txBox="1"/>
          <p:nvPr/>
        </p:nvSpPr>
        <p:spPr>
          <a:xfrm>
            <a:off x="6079288" y="3124200"/>
            <a:ext cx="298851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FF"/>
                </a:solidFill>
              </a:rPr>
              <a:t>Hint:</a:t>
            </a:r>
          </a:p>
          <a:p>
            <a:pPr algn="ctr"/>
            <a:r>
              <a:rPr lang="en-US" sz="2400" b="0" dirty="0">
                <a:solidFill>
                  <a:srgbClr val="0000FF"/>
                </a:solidFill>
              </a:rPr>
              <a:t>ENDF/B-VI.8</a:t>
            </a:r>
          </a:p>
          <a:p>
            <a:pPr algn="ctr"/>
            <a:r>
              <a:rPr lang="en-US" sz="2400" b="0" dirty="0">
                <a:solidFill>
                  <a:srgbClr val="0000FF"/>
                </a:solidFill>
              </a:rPr>
              <a:t>was better for gammas</a:t>
            </a:r>
            <a:endParaRPr lang="en-GB" sz="2400" b="0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ED0B6-DD00-47CE-97AD-14482FD7D2E2}"/>
              </a:ext>
            </a:extLst>
          </p:cNvPr>
          <p:cNvSpPr txBox="1"/>
          <p:nvPr/>
        </p:nvSpPr>
        <p:spPr>
          <a:xfrm>
            <a:off x="5943600" y="2286000"/>
            <a:ext cx="298851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aseline="30000" dirty="0">
                <a:solidFill>
                  <a:srgbClr val="FF0000"/>
                </a:solidFill>
              </a:rPr>
              <a:t>56</a:t>
            </a:r>
            <a:r>
              <a:rPr lang="en-US" sz="3200" dirty="0">
                <a:solidFill>
                  <a:srgbClr val="FF0000"/>
                </a:solidFill>
              </a:rPr>
              <a:t>Fe(n,</a:t>
            </a:r>
            <a:r>
              <a:rPr lang="el-GR" sz="3200" dirty="0">
                <a:solidFill>
                  <a:srgbClr val="FF0000"/>
                </a:solidFill>
              </a:rPr>
              <a:t>γ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11A2B-6CB2-4437-A6E5-96406538C10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30000" contrast="45000"/>
          </a:blip>
          <a:stretch>
            <a:fillRect/>
          </a:stretch>
        </p:blipFill>
        <p:spPr>
          <a:xfrm>
            <a:off x="211888" y="1119335"/>
            <a:ext cx="5802923" cy="4619330"/>
          </a:xfrm>
          <a:prstGeom prst="rect">
            <a:avLst/>
          </a:prstGeom>
          <a:ln w="508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833155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4E9557-C66F-45BF-8F3D-E3D5F029B99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30000" contrast="57000"/>
          </a:blip>
          <a:stretch>
            <a:fillRect/>
          </a:stretch>
        </p:blipFill>
        <p:spPr>
          <a:xfrm>
            <a:off x="762000" y="616018"/>
            <a:ext cx="7620000" cy="55370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C08320-7D5F-4AE7-AB6C-20AA94B6FC8F}"/>
              </a:ext>
            </a:extLst>
          </p:cNvPr>
          <p:cNvSpPr txBox="1">
            <a:spLocks/>
          </p:cNvSpPr>
          <p:nvPr/>
        </p:nvSpPr>
        <p:spPr>
          <a:xfrm>
            <a:off x="511424" y="-25896"/>
            <a:ext cx="8784976" cy="8640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FF"/>
                </a:solidFill>
              </a:rPr>
              <a:t>DA fluctuations and smoothing: P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 (E)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 </a:t>
            </a:r>
            <a:r>
              <a:rPr lang="en-US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el</a:t>
            </a:r>
            <a:endParaRPr lang="en-US" baseline="-25000" dirty="0">
              <a:solidFill>
                <a:srgbClr val="0000FF"/>
              </a:solidFill>
            </a:endParaRPr>
          </a:p>
          <a:p>
            <a:endParaRPr lang="en-GB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5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6AB985-C3AB-487A-98B2-C200298D5C8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30000" contrast="46000"/>
          </a:blip>
          <a:stretch>
            <a:fillRect/>
          </a:stretch>
        </p:blipFill>
        <p:spPr>
          <a:xfrm>
            <a:off x="914400" y="609600"/>
            <a:ext cx="7327927" cy="5562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4EC1C5-40DC-4CE2-B1E4-7EA5D0BB8178}"/>
              </a:ext>
            </a:extLst>
          </p:cNvPr>
          <p:cNvSpPr txBox="1">
            <a:spLocks/>
          </p:cNvSpPr>
          <p:nvPr/>
        </p:nvSpPr>
        <p:spPr>
          <a:xfrm>
            <a:off x="587624" y="-25896"/>
            <a:ext cx="8784976" cy="8640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FF"/>
                </a:solidFill>
              </a:rPr>
              <a:t>DA fluctuations and smoothing: P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(E)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 </a:t>
            </a:r>
            <a:r>
              <a:rPr lang="en-US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el</a:t>
            </a:r>
            <a:endParaRPr lang="en-US" baseline="-25000" dirty="0">
              <a:solidFill>
                <a:srgbClr val="0000FF"/>
              </a:solidFill>
            </a:endParaRPr>
          </a:p>
          <a:p>
            <a:endParaRPr lang="en-GB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37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5445F9-862C-4EF0-84C7-82F2388BB70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1000" contrast="33000"/>
          </a:blip>
          <a:stretch>
            <a:fillRect/>
          </a:stretch>
        </p:blipFill>
        <p:spPr>
          <a:xfrm>
            <a:off x="838200" y="609600"/>
            <a:ext cx="7258182" cy="550236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9229D50-D264-4024-BF97-E6622E99A515}"/>
              </a:ext>
            </a:extLst>
          </p:cNvPr>
          <p:cNvSpPr txBox="1">
            <a:spLocks/>
          </p:cNvSpPr>
          <p:nvPr/>
        </p:nvSpPr>
        <p:spPr>
          <a:xfrm>
            <a:off x="587624" y="-25896"/>
            <a:ext cx="8784976" cy="8640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Arial 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FF"/>
                </a:solidFill>
              </a:rPr>
              <a:t>DA fluctuations and smoothing: P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(E)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 </a:t>
            </a:r>
            <a:r>
              <a:rPr lang="en-US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el</a:t>
            </a:r>
            <a:endParaRPr lang="en-US" baseline="-25000" dirty="0">
              <a:solidFill>
                <a:srgbClr val="0000FF"/>
              </a:solidFill>
            </a:endParaRPr>
          </a:p>
          <a:p>
            <a:endParaRPr lang="en-GB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82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A8252A-A52A-4838-85C9-379747E3151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15000" contrast="25000"/>
          </a:blip>
          <a:stretch>
            <a:fillRect/>
          </a:stretch>
        </p:blipFill>
        <p:spPr>
          <a:xfrm>
            <a:off x="0" y="80143"/>
            <a:ext cx="4261336" cy="3068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F7D919-8B30-4C31-BE97-261F1F76E5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5000" contrast="25000"/>
          </a:blip>
          <a:stretch>
            <a:fillRect/>
          </a:stretch>
        </p:blipFill>
        <p:spPr>
          <a:xfrm>
            <a:off x="4806464" y="79131"/>
            <a:ext cx="4261336" cy="3069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16F2C1-4341-463E-B80C-9A5CD5465A1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15000" contrast="25000"/>
          </a:blip>
          <a:stretch>
            <a:fillRect/>
          </a:stretch>
        </p:blipFill>
        <p:spPr>
          <a:xfrm>
            <a:off x="4806463" y="3124200"/>
            <a:ext cx="4261337" cy="3069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85114-7D27-4328-93D5-9E3B1A7C84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15000" contrast="25000"/>
          </a:blip>
          <a:stretch>
            <a:fillRect/>
          </a:stretch>
        </p:blipFill>
        <p:spPr>
          <a:xfrm>
            <a:off x="0" y="3148250"/>
            <a:ext cx="4261336" cy="306912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28D3F4E-BEA3-4AB1-8E0F-F9397DE60810}"/>
              </a:ext>
            </a:extLst>
          </p:cNvPr>
          <p:cNvSpPr/>
          <p:nvPr/>
        </p:nvSpPr>
        <p:spPr bwMode="auto">
          <a:xfrm>
            <a:off x="4311162" y="1143000"/>
            <a:ext cx="457200" cy="1143000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D521B7D-2C2E-461B-8B4A-ED8413A35D58}"/>
              </a:ext>
            </a:extLst>
          </p:cNvPr>
          <p:cNvSpPr/>
          <p:nvPr/>
        </p:nvSpPr>
        <p:spPr bwMode="auto">
          <a:xfrm>
            <a:off x="4267200" y="4038600"/>
            <a:ext cx="457200" cy="1143000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1723AC-404C-45D0-8989-E35D523C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13690"/>
            <a:ext cx="1905000" cy="367510"/>
          </a:xfrm>
        </p:spPr>
        <p:txBody>
          <a:bodyPr/>
          <a:lstStyle/>
          <a:p>
            <a:r>
              <a:rPr lang="en-US" sz="1800" b="1" dirty="0">
                <a:solidFill>
                  <a:srgbClr val="0000FF"/>
                </a:solidFill>
              </a:rPr>
              <a:t>DA: 500 keV</a:t>
            </a:r>
            <a:endParaRPr lang="en-GB" sz="1800" b="1" dirty="0">
              <a:solidFill>
                <a:srgbClr val="0000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E11AAA-5CDD-4D92-8F6E-55C4EF70761F}"/>
              </a:ext>
            </a:extLst>
          </p:cNvPr>
          <p:cNvSpPr txBox="1">
            <a:spLocks/>
          </p:cNvSpPr>
          <p:nvPr/>
        </p:nvSpPr>
        <p:spPr>
          <a:xfrm>
            <a:off x="5105400" y="1600200"/>
            <a:ext cx="1905000" cy="3675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1800" b="1" kern="0">
                <a:solidFill>
                  <a:srgbClr val="0000FF"/>
                </a:solidFill>
              </a:rPr>
              <a:t>DA: 500 keV</a:t>
            </a:r>
            <a:endParaRPr lang="en-GB" sz="1800" b="1" kern="0" dirty="0">
              <a:solidFill>
                <a:srgbClr val="0000FF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932D53-F360-45CE-B438-B10E0125B6D1}"/>
              </a:ext>
            </a:extLst>
          </p:cNvPr>
          <p:cNvSpPr txBox="1">
            <a:spLocks/>
          </p:cNvSpPr>
          <p:nvPr/>
        </p:nvSpPr>
        <p:spPr>
          <a:xfrm>
            <a:off x="304800" y="4737890"/>
            <a:ext cx="1905000" cy="3675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1800" b="1" kern="0" dirty="0">
                <a:solidFill>
                  <a:srgbClr val="0000FF"/>
                </a:solidFill>
              </a:rPr>
              <a:t>DA: 800 keV</a:t>
            </a:r>
            <a:endParaRPr lang="en-GB" sz="1800" b="1" kern="0" dirty="0">
              <a:solidFill>
                <a:srgbClr val="0000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338AF0-A818-46B2-A1E6-2FD5ED9BF722}"/>
              </a:ext>
            </a:extLst>
          </p:cNvPr>
          <p:cNvSpPr txBox="1">
            <a:spLocks/>
          </p:cNvSpPr>
          <p:nvPr/>
        </p:nvSpPr>
        <p:spPr>
          <a:xfrm>
            <a:off x="5029200" y="4724400"/>
            <a:ext cx="1905000" cy="36751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1800" b="1" kern="0" dirty="0">
                <a:solidFill>
                  <a:srgbClr val="0000FF"/>
                </a:solidFill>
              </a:rPr>
              <a:t>DA: 800 keV</a:t>
            </a:r>
            <a:endParaRPr lang="en-GB" sz="1800" b="1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7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582783-8E8F-4059-9E0B-C660B196826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51000" contrast="60000"/>
          </a:blip>
          <a:stretch>
            <a:fillRect/>
          </a:stretch>
        </p:blipFill>
        <p:spPr>
          <a:xfrm>
            <a:off x="228600" y="1125692"/>
            <a:ext cx="6477000" cy="4727263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9AF292-2B0F-4F7D-A9E5-DD4F81B01782}"/>
              </a:ext>
            </a:extLst>
          </p:cNvPr>
          <p:cNvSpPr/>
          <p:nvPr/>
        </p:nvSpPr>
        <p:spPr>
          <a:xfrm>
            <a:off x="76200" y="5848290"/>
            <a:ext cx="9211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 u="sng" dirty="0">
                <a:solidFill>
                  <a:schemeClr val="tx1"/>
                </a:solidFill>
              </a:rPr>
              <a:t>Marie-Laure Mauborgne</a:t>
            </a:r>
            <a:r>
              <a:rPr lang="en-GB" sz="2000" b="0" dirty="0">
                <a:solidFill>
                  <a:schemeClr val="tx1"/>
                </a:solidFill>
              </a:rPr>
              <a:t> et al, CSWEG 2019 &amp; EPJ </a:t>
            </a:r>
            <a:r>
              <a:rPr lang="en-GB" sz="2000" b="0" dirty="0" err="1">
                <a:solidFill>
                  <a:schemeClr val="tx1"/>
                </a:solidFill>
              </a:rPr>
              <a:t>WoC</a:t>
            </a:r>
            <a:r>
              <a:rPr lang="en-GB" sz="2000" b="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239</a:t>
            </a:r>
            <a:r>
              <a:rPr lang="en-GB" sz="2000" b="0" dirty="0">
                <a:solidFill>
                  <a:schemeClr val="tx1"/>
                </a:solidFill>
              </a:rPr>
              <a:t> (2020) 20007 (ND2019)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20B9FA-6CD7-4D68-9A09-75CFE45B0A48}"/>
              </a:ext>
            </a:extLst>
          </p:cNvPr>
          <p:cNvSpPr/>
          <p:nvPr/>
        </p:nvSpPr>
        <p:spPr bwMode="auto">
          <a:xfrm>
            <a:off x="5029200" y="2667000"/>
            <a:ext cx="914400" cy="1295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8C04A9-A9AC-40CE-848D-399E0DE3B81B}"/>
              </a:ext>
            </a:extLst>
          </p:cNvPr>
          <p:cNvSpPr/>
          <p:nvPr/>
        </p:nvSpPr>
        <p:spPr bwMode="auto">
          <a:xfrm>
            <a:off x="4800600" y="2438400"/>
            <a:ext cx="914400" cy="685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E4B536-7441-4621-8EDE-A1AC5C2736C7}"/>
              </a:ext>
            </a:extLst>
          </p:cNvPr>
          <p:cNvSpPr/>
          <p:nvPr/>
        </p:nvSpPr>
        <p:spPr bwMode="auto">
          <a:xfrm rot="3278724">
            <a:off x="3504382" y="2736228"/>
            <a:ext cx="1585705" cy="116363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8F7AC2-C6AD-4FD5-8C67-6AB3AB341D4A}"/>
              </a:ext>
            </a:extLst>
          </p:cNvPr>
          <p:cNvSpPr txBox="1">
            <a:spLocks/>
          </p:cNvSpPr>
          <p:nvPr/>
        </p:nvSpPr>
        <p:spPr>
          <a:xfrm>
            <a:off x="152400" y="-91440"/>
            <a:ext cx="8991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>
                <a:solidFill>
                  <a:srgbClr val="0000FF"/>
                </a:solidFill>
              </a:rPr>
              <a:t>Problems identified in inelastic/capture  gammas of many ENDF/B-VIII.0 evaluations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5B0-4667-437C-8435-3F41AD26E037}"/>
              </a:ext>
            </a:extLst>
          </p:cNvPr>
          <p:cNvSpPr txBox="1"/>
          <p:nvPr/>
        </p:nvSpPr>
        <p:spPr>
          <a:xfrm>
            <a:off x="5926888" y="1407192"/>
            <a:ext cx="298851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</a:rPr>
              <a:t>Similar problems: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</a:rPr>
              <a:t>Si(</a:t>
            </a:r>
            <a:r>
              <a:rPr lang="en-US" sz="2400" b="0" dirty="0" err="1">
                <a:solidFill>
                  <a:srgbClr val="FF0000"/>
                </a:solidFill>
              </a:rPr>
              <a:t>n,n</a:t>
            </a:r>
            <a:r>
              <a:rPr lang="en-US" sz="2400" b="0" dirty="0">
                <a:solidFill>
                  <a:srgbClr val="FF0000"/>
                </a:solidFill>
              </a:rPr>
              <a:t>’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b="0" dirty="0">
                <a:solidFill>
                  <a:srgbClr val="FF0000"/>
                </a:solidFill>
              </a:rPr>
              <a:t>), 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</a:rPr>
              <a:t>Fe(n,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dirty="0">
                <a:solidFill>
                  <a:srgbClr val="FF0000"/>
                </a:solidFill>
              </a:rPr>
              <a:t>), </a:t>
            </a:r>
            <a:r>
              <a:rPr lang="en-US" sz="2400" b="0" dirty="0">
                <a:solidFill>
                  <a:srgbClr val="FF0000"/>
                </a:solidFill>
              </a:rPr>
              <a:t>Fe(</a:t>
            </a:r>
            <a:r>
              <a:rPr lang="en-US" sz="2400" b="0" dirty="0" err="1">
                <a:solidFill>
                  <a:srgbClr val="FF0000"/>
                </a:solidFill>
              </a:rPr>
              <a:t>n,n</a:t>
            </a:r>
            <a:r>
              <a:rPr lang="en-US" sz="2400" b="0" dirty="0">
                <a:solidFill>
                  <a:srgbClr val="FF0000"/>
                </a:solidFill>
              </a:rPr>
              <a:t>’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b="0" dirty="0">
                <a:solidFill>
                  <a:srgbClr val="FF0000"/>
                </a:solidFill>
              </a:rPr>
              <a:t>),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</a:rPr>
              <a:t>Mg(n,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dirty="0">
                <a:solidFill>
                  <a:srgbClr val="FF0000"/>
                </a:solidFill>
              </a:rPr>
              <a:t>), </a:t>
            </a:r>
            <a:r>
              <a:rPr lang="en-US" sz="2400" b="0" dirty="0">
                <a:solidFill>
                  <a:srgbClr val="FF0000"/>
                </a:solidFill>
              </a:rPr>
              <a:t>Mg(</a:t>
            </a:r>
            <a:r>
              <a:rPr lang="en-US" sz="2400" b="0" dirty="0" err="1">
                <a:solidFill>
                  <a:srgbClr val="FF0000"/>
                </a:solidFill>
              </a:rPr>
              <a:t>n,n</a:t>
            </a:r>
            <a:r>
              <a:rPr lang="en-US" sz="2400" b="0" dirty="0">
                <a:solidFill>
                  <a:srgbClr val="FF0000"/>
                </a:solidFill>
              </a:rPr>
              <a:t>’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b="0" dirty="0">
                <a:solidFill>
                  <a:srgbClr val="FF0000"/>
                </a:solidFill>
              </a:rPr>
              <a:t>), </a:t>
            </a:r>
            <a:r>
              <a:rPr lang="en-US" sz="2400" b="0" dirty="0" err="1">
                <a:solidFill>
                  <a:srgbClr val="FF0000"/>
                </a:solidFill>
              </a:rPr>
              <a:t>Ti</a:t>
            </a:r>
            <a:r>
              <a:rPr lang="en-US" sz="2400" b="0" dirty="0">
                <a:solidFill>
                  <a:srgbClr val="FF0000"/>
                </a:solidFill>
              </a:rPr>
              <a:t>(n,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dirty="0">
                <a:solidFill>
                  <a:srgbClr val="FF0000"/>
                </a:solidFill>
              </a:rPr>
              <a:t>), </a:t>
            </a:r>
            <a:r>
              <a:rPr lang="en-US" sz="2400" b="0" dirty="0" err="1">
                <a:solidFill>
                  <a:srgbClr val="FF0000"/>
                </a:solidFill>
              </a:rPr>
              <a:t>Ti</a:t>
            </a:r>
            <a:r>
              <a:rPr lang="en-US" sz="2400" b="0" dirty="0">
                <a:solidFill>
                  <a:srgbClr val="FF0000"/>
                </a:solidFill>
              </a:rPr>
              <a:t>(</a:t>
            </a:r>
            <a:r>
              <a:rPr lang="en-US" sz="2400" b="0" dirty="0" err="1">
                <a:solidFill>
                  <a:srgbClr val="FF0000"/>
                </a:solidFill>
              </a:rPr>
              <a:t>n,n</a:t>
            </a:r>
            <a:r>
              <a:rPr lang="en-US" sz="2400" b="0" dirty="0">
                <a:solidFill>
                  <a:srgbClr val="FF0000"/>
                </a:solidFill>
              </a:rPr>
              <a:t>’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b="0" dirty="0">
                <a:solidFill>
                  <a:srgbClr val="FF0000"/>
                </a:solidFill>
              </a:rPr>
              <a:t>)</a:t>
            </a:r>
          </a:p>
          <a:p>
            <a:pPr algn="ctr"/>
            <a:endParaRPr lang="en-GB" sz="2400" b="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2630B9-A7D4-462D-A734-EBEE098D1DEB}"/>
              </a:ext>
            </a:extLst>
          </p:cNvPr>
          <p:cNvSpPr txBox="1"/>
          <p:nvPr/>
        </p:nvSpPr>
        <p:spPr>
          <a:xfrm>
            <a:off x="5926888" y="3447871"/>
            <a:ext cx="298851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FF"/>
                </a:solidFill>
              </a:rPr>
              <a:t>Hint:</a:t>
            </a:r>
          </a:p>
          <a:p>
            <a:pPr algn="ctr"/>
            <a:r>
              <a:rPr lang="en-US" sz="2400" b="0" dirty="0">
                <a:solidFill>
                  <a:srgbClr val="0000FF"/>
                </a:solidFill>
              </a:rPr>
              <a:t>ENDF/B-VI.8</a:t>
            </a:r>
          </a:p>
          <a:p>
            <a:pPr algn="ctr"/>
            <a:r>
              <a:rPr lang="en-US" sz="2400" b="0" dirty="0">
                <a:solidFill>
                  <a:srgbClr val="0000FF"/>
                </a:solidFill>
              </a:rPr>
              <a:t>was better for gammas</a:t>
            </a:r>
            <a:endParaRPr lang="en-GB" sz="24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4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0C2D9">
                <a:alpha val="51000"/>
                <a:lumMod val="86000"/>
                <a:lumOff val="14000"/>
              </a:srgbClr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5931F3-8B41-4E45-B179-3ED1F26BB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16" y="609600"/>
            <a:ext cx="7293899" cy="5562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6D906C9-1B7F-4CB0-923C-A554EFB9C71D}"/>
              </a:ext>
            </a:extLst>
          </p:cNvPr>
          <p:cNvSpPr txBox="1">
            <a:spLocks/>
          </p:cNvSpPr>
          <p:nvPr/>
        </p:nvSpPr>
        <p:spPr>
          <a:xfrm>
            <a:off x="76200" y="-76200"/>
            <a:ext cx="8991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>
                <a:solidFill>
                  <a:srgbClr val="0000FF"/>
                </a:solidFill>
              </a:rPr>
              <a:t>Problems discussed, but not solved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E9BE0-37E5-4071-930F-278C4639B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967"/>
            <a:ext cx="9144000" cy="9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0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2C5B0A-7BA9-48CF-B848-BB302001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91258"/>
            <a:ext cx="7819292" cy="5479334"/>
          </a:xfrm>
          <a:prstGeom prst="rect">
            <a:avLst/>
          </a:prstGeom>
          <a:solidFill>
            <a:srgbClr val="0000FF"/>
          </a:solidFill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0CA572A-9C5E-4284-9EB8-E336F5513E49}"/>
              </a:ext>
            </a:extLst>
          </p:cNvPr>
          <p:cNvSpPr txBox="1">
            <a:spLocks/>
          </p:cNvSpPr>
          <p:nvPr/>
        </p:nvSpPr>
        <p:spPr>
          <a:xfrm>
            <a:off x="-76200" y="0"/>
            <a:ext cx="90678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baseline="30000" dirty="0">
                <a:solidFill>
                  <a:srgbClr val="0000FF"/>
                </a:solidFill>
              </a:rPr>
              <a:t>55</a:t>
            </a:r>
            <a:r>
              <a:rPr lang="en-US" b="1" kern="0" dirty="0">
                <a:solidFill>
                  <a:srgbClr val="0000FF"/>
                </a:solidFill>
              </a:rPr>
              <a:t>Mn update of thermal (n,</a:t>
            </a:r>
            <a:r>
              <a:rPr lang="el-GR" dirty="0">
                <a:solidFill>
                  <a:srgbClr val="0000FF"/>
                </a:solidFill>
              </a:rPr>
              <a:t>γ</a:t>
            </a:r>
            <a:r>
              <a:rPr lang="en-US" b="1" kern="0" dirty="0">
                <a:solidFill>
                  <a:srgbClr val="0000FF"/>
                </a:solidFill>
              </a:rPr>
              <a:t>) gammas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EA2F5-BDC5-4880-97AC-2467F67C2A7E}"/>
              </a:ext>
            </a:extLst>
          </p:cNvPr>
          <p:cNvSpPr txBox="1"/>
          <p:nvPr/>
        </p:nvSpPr>
        <p:spPr>
          <a:xfrm>
            <a:off x="3305908" y="3581400"/>
            <a:ext cx="477129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0" baseline="30000" dirty="0">
                <a:solidFill>
                  <a:srgbClr val="0000FF"/>
                </a:solidFill>
              </a:rPr>
              <a:t>55</a:t>
            </a:r>
            <a:r>
              <a:rPr lang="en-US" sz="2400" b="0" dirty="0">
                <a:solidFill>
                  <a:srgbClr val="0000FF"/>
                </a:solidFill>
              </a:rPr>
              <a:t>Mn  - case study of the problem</a:t>
            </a:r>
            <a:endParaRPr lang="en-GB" sz="2400" b="0" dirty="0">
              <a:solidFill>
                <a:srgbClr val="0000FF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CC33F4-38AA-4755-BF8E-FFA0FBFF9980}"/>
              </a:ext>
            </a:extLst>
          </p:cNvPr>
          <p:cNvGrpSpPr/>
          <p:nvPr/>
        </p:nvGrpSpPr>
        <p:grpSpPr>
          <a:xfrm>
            <a:off x="5638800" y="1295400"/>
            <a:ext cx="2024240" cy="626037"/>
            <a:chOff x="5638800" y="1295400"/>
            <a:chExt cx="2024240" cy="626037"/>
          </a:xfrm>
        </p:grpSpPr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6C3F895E-96D6-417C-8C6D-0BDA1A7F36CA}"/>
                </a:ext>
              </a:extLst>
            </p:cNvPr>
            <p:cNvSpPr/>
            <p:nvPr/>
          </p:nvSpPr>
          <p:spPr>
            <a:xfrm>
              <a:off x="5638800" y="1295400"/>
              <a:ext cx="2013626" cy="626037"/>
            </a:xfrm>
            <a:prstGeom prst="lef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922DF4-4414-4DBE-9693-64E25CF70D70}"/>
                </a:ext>
              </a:extLst>
            </p:cNvPr>
            <p:cNvSpPr txBox="1"/>
            <p:nvPr/>
          </p:nvSpPr>
          <p:spPr>
            <a:xfrm>
              <a:off x="5785603" y="1406188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New INDEN files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44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84260-A8E1-40C7-B731-0A3F012BF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50852"/>
            <a:ext cx="6735251" cy="47593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A66F2-27EB-4280-A59B-B24B5101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8649" y="6492875"/>
            <a:ext cx="475834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DBE35-A772-4F66-8C43-DEE709456454}"/>
              </a:ext>
            </a:extLst>
          </p:cNvPr>
          <p:cNvSpPr txBox="1"/>
          <p:nvPr/>
        </p:nvSpPr>
        <p:spPr>
          <a:xfrm>
            <a:off x="2048100" y="3849469"/>
            <a:ext cx="3285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EGAF lines superimposed on a 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calculated continuum</a:t>
            </a:r>
            <a:endParaRPr lang="en-GB" sz="18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C3FA3-819B-4FD4-814E-BDDAE690EB6E}"/>
              </a:ext>
            </a:extLst>
          </p:cNvPr>
          <p:cNvSpPr txBox="1"/>
          <p:nvPr/>
        </p:nvSpPr>
        <p:spPr>
          <a:xfrm>
            <a:off x="281574" y="1031197"/>
            <a:ext cx="5874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Thermal capture photon spectrum updated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0EBE5-DF30-4F29-8212-DAE6DA939767}"/>
              </a:ext>
            </a:extLst>
          </p:cNvPr>
          <p:cNvSpPr txBox="1"/>
          <p:nvPr/>
        </p:nvSpPr>
        <p:spPr>
          <a:xfrm>
            <a:off x="499765" y="5292090"/>
            <a:ext cx="803463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See description in </a:t>
            </a:r>
            <a:r>
              <a:rPr lang="en-GB" sz="3600" dirty="0"/>
              <a:t> </a:t>
            </a:r>
            <a:r>
              <a:rPr lang="en-GB" sz="2400" u="sng" dirty="0">
                <a:hlinkClick r:id="rId3"/>
              </a:rPr>
              <a:t>INDC(NDS)-0810</a:t>
            </a:r>
            <a:r>
              <a:rPr lang="en-GB" sz="2400" u="sng" dirty="0"/>
              <a:t>, performance restored</a:t>
            </a:r>
            <a:endParaRPr lang="en-GB" sz="3200" dirty="0">
              <a:highlight>
                <a:srgbClr val="FFFF00"/>
              </a:highlight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C3B1A4-0193-4DB1-8CAD-551F74EF0BD1}"/>
              </a:ext>
            </a:extLst>
          </p:cNvPr>
          <p:cNvSpPr txBox="1">
            <a:spLocks/>
          </p:cNvSpPr>
          <p:nvPr/>
        </p:nvSpPr>
        <p:spPr>
          <a:xfrm>
            <a:off x="-76200" y="0"/>
            <a:ext cx="90678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baseline="30000" dirty="0">
                <a:solidFill>
                  <a:srgbClr val="0000FF"/>
                </a:solidFill>
              </a:rPr>
              <a:t>55</a:t>
            </a:r>
            <a:r>
              <a:rPr lang="en-US" b="1" kern="0" dirty="0">
                <a:solidFill>
                  <a:srgbClr val="0000FF"/>
                </a:solidFill>
              </a:rPr>
              <a:t>Mn update of thermal (n,</a:t>
            </a:r>
            <a:r>
              <a:rPr lang="el-GR" dirty="0">
                <a:solidFill>
                  <a:srgbClr val="0000FF"/>
                </a:solidFill>
              </a:rPr>
              <a:t>γ</a:t>
            </a:r>
            <a:r>
              <a:rPr lang="en-US" b="1" kern="0" dirty="0">
                <a:solidFill>
                  <a:srgbClr val="0000FF"/>
                </a:solidFill>
              </a:rPr>
              <a:t>) gammas</a:t>
            </a:r>
            <a:endParaRPr lang="en-GB" b="1" kern="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CED09E-0672-43F6-9B5C-BA1406453BA5}"/>
              </a:ext>
            </a:extLst>
          </p:cNvPr>
          <p:cNvSpPr txBox="1"/>
          <p:nvPr/>
        </p:nvSpPr>
        <p:spPr>
          <a:xfrm>
            <a:off x="6019800" y="1981200"/>
            <a:ext cx="3072957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EGAF IAEA database:</a:t>
            </a:r>
          </a:p>
          <a:p>
            <a:r>
              <a:rPr lang="en-US" sz="1800" dirty="0"/>
              <a:t>Measured thermal capture </a:t>
            </a:r>
            <a:r>
              <a:rPr lang="el-GR" sz="1800" dirty="0"/>
              <a:t>γ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solidFill>
                  <a:srgbClr val="FF0000"/>
                </a:solidFill>
              </a:rPr>
              <a:t>Quite challenging to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reproduce via modelling</a:t>
            </a:r>
            <a:r>
              <a:rPr lang="en-US" sz="1800" dirty="0"/>
              <a:t> 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But very well measured </a:t>
            </a:r>
            <a:r>
              <a:rPr lang="en-US" sz="1800" dirty="0">
                <a:sym typeface="Wingdings" panose="05000000000000000000" pitchFamily="2" charset="2"/>
              </a:rPr>
              <a:t>,</a:t>
            </a:r>
          </a:p>
          <a:p>
            <a:r>
              <a:rPr lang="en-US" sz="1800" dirty="0">
                <a:sym typeface="Wingdings" panose="05000000000000000000" pitchFamily="2" charset="2"/>
              </a:rPr>
              <a:t>Let’s use it.</a:t>
            </a:r>
            <a:endParaRPr lang="en-GB" sz="18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739E376-EBDA-475C-B9A9-4EFDE20A94B6}"/>
              </a:ext>
            </a:extLst>
          </p:cNvPr>
          <p:cNvSpPr/>
          <p:nvPr/>
        </p:nvSpPr>
        <p:spPr bwMode="auto">
          <a:xfrm rot="5400000">
            <a:off x="6966092" y="3619500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8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E1F7-3823-4ED6-AD64-26105C6E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9067800" cy="762000"/>
          </a:xfrm>
        </p:spPr>
        <p:txBody>
          <a:bodyPr/>
          <a:lstStyle/>
          <a:p>
            <a:r>
              <a:rPr lang="en-US" b="1" baseline="30000" dirty="0">
                <a:solidFill>
                  <a:srgbClr val="0000FF"/>
                </a:solidFill>
              </a:rPr>
              <a:t>55</a:t>
            </a:r>
            <a:r>
              <a:rPr lang="en-US" b="1" dirty="0">
                <a:solidFill>
                  <a:srgbClr val="0000FF"/>
                </a:solidFill>
              </a:rPr>
              <a:t>Mn update of thermal (</a:t>
            </a:r>
            <a:r>
              <a:rPr lang="en-US" b="1" dirty="0" err="1">
                <a:solidFill>
                  <a:srgbClr val="0000FF"/>
                </a:solidFill>
              </a:rPr>
              <a:t>n,g</a:t>
            </a:r>
            <a:r>
              <a:rPr lang="en-US" b="1" dirty="0">
                <a:solidFill>
                  <a:srgbClr val="0000FF"/>
                </a:solidFill>
              </a:rPr>
              <a:t>) gammas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2D21A-51D9-40D9-9E90-77D40191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Mn-55 evaluation in ENDF/B-VIII.0 was criticized for poor prediction of capture gamma spectra (Marie-Laure Mauborgne, CSEWG-2019, </a:t>
            </a:r>
            <a:r>
              <a:rPr lang="en-GB" sz="2800" dirty="0"/>
              <a:t>EPJ </a:t>
            </a:r>
            <a:r>
              <a:rPr lang="en-GB" sz="2800" dirty="0" err="1"/>
              <a:t>WoC</a:t>
            </a:r>
            <a:r>
              <a:rPr lang="en-GB" sz="2800" dirty="0"/>
              <a:t> </a:t>
            </a:r>
            <a:r>
              <a:rPr lang="en-GB" sz="2800" b="1" dirty="0"/>
              <a:t>239</a:t>
            </a:r>
            <a:r>
              <a:rPr lang="en-GB" sz="2800" dirty="0"/>
              <a:t>, 20007 (2020)</a:t>
            </a:r>
            <a:r>
              <a:rPr lang="en-US" sz="28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The data are important for oil-well exploration.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Using the information in the EGAF library and EMPIRE nuclear model calculations the gamma production data were improved. High resolution energy bins (~5 keV/bin)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Good performance of updated file </a:t>
            </a:r>
            <a:r>
              <a:rPr lang="en-US" sz="2800" b="1" dirty="0">
                <a:solidFill>
                  <a:srgbClr val="0000FF"/>
                </a:solidFill>
              </a:rPr>
              <a:t>mn55e80p</a:t>
            </a:r>
            <a:r>
              <a:rPr lang="en-US" sz="2800" dirty="0"/>
              <a:t> on proprietary benchmark was confirmed by Marie-Laure Mauborgne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Documented in </a:t>
            </a:r>
            <a:r>
              <a:rPr lang="en-GB" sz="2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INDC(NDS)-0810</a:t>
            </a:r>
            <a:r>
              <a:rPr lang="en-GB" sz="2800" dirty="0"/>
              <a:t> on "Evaluation of thermal capture gamma spectra"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F933E-5AD6-4C03-B5D2-49EC7CA0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8649" y="6492875"/>
            <a:ext cx="475834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8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FFDC3-52D3-4E24-876C-2717F877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0628E-C12F-4F8C-9895-BCD5E30100D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5A6C8-7D02-4567-A37B-C5B19F0C4C6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39000" contrast="51000"/>
          </a:blip>
          <a:stretch>
            <a:fillRect/>
          </a:stretch>
        </p:blipFill>
        <p:spPr>
          <a:xfrm>
            <a:off x="4526224" y="1071315"/>
            <a:ext cx="4541576" cy="4954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8EB575-24DB-4944-BBC0-9EA68052E14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42000" contrast="57000"/>
          </a:blip>
          <a:stretch>
            <a:fillRect/>
          </a:stretch>
        </p:blipFill>
        <p:spPr>
          <a:xfrm>
            <a:off x="68386" y="1066800"/>
            <a:ext cx="4351214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C6AA93-3F92-4600-887B-FC1AA1E14FC0}"/>
              </a:ext>
            </a:extLst>
          </p:cNvPr>
          <p:cNvSpPr txBox="1"/>
          <p:nvPr/>
        </p:nvSpPr>
        <p:spPr>
          <a:xfrm>
            <a:off x="1727486" y="5943600"/>
            <a:ext cx="642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Fig. 32, 35, Nuclear Data Sheets,148 (2018) 214-253</a:t>
            </a:r>
            <a:endParaRPr lang="en-GB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54C5D2-B933-465C-BB69-5CC779CBCC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2202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>
                <a:solidFill>
                  <a:srgbClr val="0000FF"/>
                </a:solidFill>
              </a:rPr>
              <a:t>Problems with ENDF/B-VIII.0 (CIELO) </a:t>
            </a:r>
            <a:r>
              <a:rPr lang="en-US" sz="3600" kern="0" baseline="30000" dirty="0">
                <a:solidFill>
                  <a:srgbClr val="0000FF"/>
                </a:solidFill>
              </a:rPr>
              <a:t>56</a:t>
            </a:r>
            <a:r>
              <a:rPr lang="en-US" sz="3600" kern="0" dirty="0">
                <a:solidFill>
                  <a:srgbClr val="0000FF"/>
                </a:solidFill>
              </a:rPr>
              <a:t>Fe</a:t>
            </a:r>
            <a:endParaRPr lang="en-GB" sz="3600" kern="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B7F947-A0A4-4A34-BC90-49D0210CB140}"/>
              </a:ext>
            </a:extLst>
          </p:cNvPr>
          <p:cNvSpPr txBox="1"/>
          <p:nvPr/>
        </p:nvSpPr>
        <p:spPr>
          <a:xfrm>
            <a:off x="381000" y="609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 to 30% underestimation of neutron leakage for </a:t>
            </a:r>
            <a:r>
              <a:rPr lang="en-US" sz="2400" dirty="0" err="1">
                <a:solidFill>
                  <a:srgbClr val="FF0000"/>
                </a:solidFill>
              </a:rPr>
              <a:t>En</a:t>
            </a:r>
            <a:r>
              <a:rPr lang="en-US" sz="2400" dirty="0">
                <a:solidFill>
                  <a:srgbClr val="FF0000"/>
                </a:solidFill>
              </a:rPr>
              <a:t>=1-4 MeV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32904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1301</Words>
  <Application>Microsoft Office PowerPoint</Application>
  <PresentationFormat>On-screen Show (4:3)</PresentationFormat>
  <Paragraphs>162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</vt:lpstr>
      <vt:lpstr>Calibri</vt:lpstr>
      <vt:lpstr>Times New Roman</vt:lpstr>
      <vt:lpstr>Wingdings</vt:lpstr>
      <vt:lpstr>Notebook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55Mn update of thermal (n,g) gammas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INDEN Fe: Filling the elastic cross-section minima (relevant for deep penetration problems only)  Solution already tested and suggested by M. Diakaki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Improvements to 56Fe evaluation</vt:lpstr>
      <vt:lpstr>Normalization issue ? Wu H., ND2019</vt:lpstr>
      <vt:lpstr>PowerPoint Presentation</vt:lpstr>
      <vt:lpstr>Future improvements of (n,inl)</vt:lpstr>
      <vt:lpstr>Future improvements: M. Diakaki</vt:lpstr>
      <vt:lpstr>Changes to 56Fe evaluation: (nth,g)</vt:lpstr>
      <vt:lpstr>  Validation of the 56Fe thermal capture</vt:lpstr>
      <vt:lpstr>  Validation of the 56Fe thermal capture</vt:lpstr>
      <vt:lpstr>Changes to 56Fe evaluation: (nth,g)</vt:lpstr>
      <vt:lpstr>Conclusions</vt:lpstr>
      <vt:lpstr>PowerPoint Presentation</vt:lpstr>
      <vt:lpstr>PowerPoint Presentation</vt:lpstr>
      <vt:lpstr>PowerPoint Presentation</vt:lpstr>
      <vt:lpstr>DA: 500 keV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1144</cp:revision>
  <cp:lastPrinted>2014-10-29T14:15:06Z</cp:lastPrinted>
  <dcterms:created xsi:type="dcterms:W3CDTF">2004-06-28T13:44:54Z</dcterms:created>
  <dcterms:modified xsi:type="dcterms:W3CDTF">2020-12-14T12:57:21Z</dcterms:modified>
</cp:coreProperties>
</file>